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3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5143500" type="screen16x9"/>
  <p:notesSz cx="6858000" cy="9144000"/>
  <p:embeddedFontLst>
    <p:embeddedFont>
      <p:font typeface="Afacad Flux" panose="020B0604020202020204" charset="0"/>
      <p:regular r:id="rId38"/>
      <p:bold r:id="rId39"/>
    </p:embeddedFont>
    <p:embeddedFont>
      <p:font typeface="Afacad Flux SemiBold" panose="020B0604020202020204" charset="0"/>
      <p:regular r:id="rId40"/>
      <p:bold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Instrument Sans" panose="020B0604020202020204" charset="0"/>
      <p:regular r:id="rId46"/>
      <p:bold r:id="rId47"/>
      <p:italic r:id="rId48"/>
      <p:boldItalic r:id="rId49"/>
    </p:embeddedFont>
    <p:embeddedFont>
      <p:font typeface="Instrument Sans Medium" panose="020B0604020202020204" charset="0"/>
      <p:regular r:id="rId50"/>
      <p:bold r:id="rId51"/>
      <p:italic r:id="rId52"/>
      <p:boldItalic r:id="rId53"/>
    </p:embeddedFont>
    <p:embeddedFont>
      <p:font typeface="Poppins" panose="00000500000000000000" pitchFamily="2" charset="0"/>
      <p:regular r:id="rId54"/>
      <p:bold r:id="rId55"/>
      <p:italic r:id="rId56"/>
      <p:boldItalic r:id="rId57"/>
    </p:embeddedFont>
    <p:embeddedFont>
      <p:font typeface="Poppins Medium" panose="00000600000000000000" pitchFamily="2" charset="0"/>
      <p:regular r:id="rId58"/>
      <p:bold r:id="rId59"/>
      <p:italic r:id="rId60"/>
      <p:boldItalic r:id="rId61"/>
    </p:embeddedFont>
    <p:embeddedFont>
      <p:font typeface="Poppins SemiBold" panose="00000700000000000000" pitchFamily="2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3"/>
    <p:restoredTop sz="94694"/>
  </p:normalViewPr>
  <p:slideViewPr>
    <p:cSldViewPr snapToGrid="0">
      <p:cViewPr varScale="1">
        <p:scale>
          <a:sx n="103" d="100"/>
          <a:sy n="103" d="100"/>
        </p:scale>
        <p:origin x="100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63" Type="http://schemas.openxmlformats.org/officeDocument/2006/relationships/font" Target="fonts/font26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2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2.fntdata"/><Relationship Id="rId34" Type="http://schemas.openxmlformats.org/officeDocument/2006/relationships/slide" Target="slides/slide33.xml"/><Relationship Id="rId50" Type="http://schemas.openxmlformats.org/officeDocument/2006/relationships/font" Target="fonts/font13.fntdata"/><Relationship Id="rId55" Type="http://schemas.openxmlformats.org/officeDocument/2006/relationships/font" Target="fonts/font1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Plummer" userId="0c04ed66-3220-4935-8cfe-7dae2938bb0d" providerId="ADAL" clId="{9325E401-8529-42A5-9691-12C783141146}"/>
    <pc:docChg chg="custSel modSld">
      <pc:chgData name="Julie Plummer" userId="0c04ed66-3220-4935-8cfe-7dae2938bb0d" providerId="ADAL" clId="{9325E401-8529-42A5-9691-12C783141146}" dt="2025-12-22T16:24:30.907" v="24" actId="1076"/>
      <pc:docMkLst>
        <pc:docMk/>
      </pc:docMkLst>
      <pc:sldChg chg="modSp mod">
        <pc:chgData name="Julie Plummer" userId="0c04ed66-3220-4935-8cfe-7dae2938bb0d" providerId="ADAL" clId="{9325E401-8529-42A5-9691-12C783141146}" dt="2025-12-22T16:24:30.907" v="24" actId="1076"/>
        <pc:sldMkLst>
          <pc:docMk/>
          <pc:sldMk cId="0" sldId="262"/>
        </pc:sldMkLst>
        <pc:picChg chg="mod">
          <ac:chgData name="Julie Plummer" userId="0c04ed66-3220-4935-8cfe-7dae2938bb0d" providerId="ADAL" clId="{9325E401-8529-42A5-9691-12C783141146}" dt="2025-12-22T16:24:30.907" v="24" actId="1076"/>
          <ac:picMkLst>
            <pc:docMk/>
            <pc:sldMk cId="0" sldId="262"/>
            <ac:picMk id="243" creationId="{00000000-0000-0000-0000-000000000000}"/>
          </ac:picMkLst>
        </pc:picChg>
      </pc:sldChg>
      <pc:sldChg chg="addSp delSp modSp mod">
        <pc:chgData name="Julie Plummer" userId="0c04ed66-3220-4935-8cfe-7dae2938bb0d" providerId="ADAL" clId="{9325E401-8529-42A5-9691-12C783141146}" dt="2025-12-22T15:41:33.805" v="23" actId="20577"/>
        <pc:sldMkLst>
          <pc:docMk/>
          <pc:sldMk cId="0" sldId="287"/>
        </pc:sldMkLst>
        <pc:spChg chg="mod">
          <ac:chgData name="Julie Plummer" userId="0c04ed66-3220-4935-8cfe-7dae2938bb0d" providerId="ADAL" clId="{9325E401-8529-42A5-9691-12C783141146}" dt="2025-12-22T15:41:33.805" v="23" actId="20577"/>
          <ac:spMkLst>
            <pc:docMk/>
            <pc:sldMk cId="0" sldId="287"/>
            <ac:spMk id="775" creationId="{00000000-0000-0000-0000-000000000000}"/>
          </ac:spMkLst>
        </pc:spChg>
        <pc:picChg chg="add del mod">
          <ac:chgData name="Julie Plummer" userId="0c04ed66-3220-4935-8cfe-7dae2938bb0d" providerId="ADAL" clId="{9325E401-8529-42A5-9691-12C783141146}" dt="2025-12-22T15:40:21.523" v="5" actId="21"/>
          <ac:picMkLst>
            <pc:docMk/>
            <pc:sldMk cId="0" sldId="287"/>
            <ac:picMk id="3" creationId="{A625973C-B2EC-A755-AE61-48DA8D183C26}"/>
          </ac:picMkLst>
        </pc:picChg>
        <pc:picChg chg="add mod modCrop">
          <ac:chgData name="Julie Plummer" userId="0c04ed66-3220-4935-8cfe-7dae2938bb0d" providerId="ADAL" clId="{9325E401-8529-42A5-9691-12C783141146}" dt="2025-12-22T15:41:29.193" v="22" actId="732"/>
          <ac:picMkLst>
            <pc:docMk/>
            <pc:sldMk cId="0" sldId="287"/>
            <ac:picMk id="5" creationId="{187D5F89-DAA3-3A43-7F4C-D40B3E76293A}"/>
          </ac:picMkLst>
        </pc:picChg>
        <pc:picChg chg="del">
          <ac:chgData name="Julie Plummer" userId="0c04ed66-3220-4935-8cfe-7dae2938bb0d" providerId="ADAL" clId="{9325E401-8529-42A5-9691-12C783141146}" dt="2025-12-22T15:39:22.188" v="1" actId="21"/>
          <ac:picMkLst>
            <pc:docMk/>
            <pc:sldMk cId="0" sldId="287"/>
            <ac:picMk id="773" creationId="{00000000-0000-0000-0000-000000000000}"/>
          </ac:picMkLst>
        </pc:picChg>
        <pc:picChg chg="del">
          <ac:chgData name="Julie Plummer" userId="0c04ed66-3220-4935-8cfe-7dae2938bb0d" providerId="ADAL" clId="{9325E401-8529-42A5-9691-12C783141146}" dt="2025-12-22T15:39:17.383" v="0" actId="21"/>
          <ac:picMkLst>
            <pc:docMk/>
            <pc:sldMk cId="0" sldId="287"/>
            <ac:picMk id="77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81ccf9b3a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81ccf9b3a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a7ef6a100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a7ef6a100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81ccf9b3a8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81ccf9b3a8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81ccf9b3a8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81ccf9b3a8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a7ef6a100c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a7ef6a100c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81ccf9b3a8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81ccf9b3a8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81ccf9b3a8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81ccf9b3a8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8756b71213_5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8756b71213_5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8756b71213_5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8756b71213_5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8756b71213_5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8756b71213_5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8756b71213_5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8756b71213_5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aeadd790ef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3aeadd790ef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ae6f5931bf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3ae6f5931bf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afab65af8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afab65af8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ad35882228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ad35882228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ad35882228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ad35882228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9d696b896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39d696b896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a7ef6a100c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3a7ef6a100c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9d696b896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39d696b896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9d696b8968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39d696b8968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9d696b8968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39d696b8968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81ccf9b3a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81ccf9b3a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39d696b896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39d696b896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9d696b8968_0_10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39d696b8968_0_10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38756b71213_5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38756b71213_5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3ae6f5931bf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3ae6f5931bf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8756b71213_5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8756b71213_5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39d696b8968_0_1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39d696b8968_0_1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81ccf9b3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81ccf9b3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81ccf9b3a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81ccf9b3a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ae6f5931bf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ae6f5931bf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81ccf9b3a8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81ccf9b3a8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81ccf9b3a8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81ccf9b3a8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81ccf9b3a8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81ccf9b3a8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0" y="371850"/>
            <a:ext cx="85206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Poppins SemiBold"/>
              <a:buNone/>
              <a:defRPr sz="36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oppins SemiBold"/>
              <a:buNone/>
              <a:defRPr sz="5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oppins SemiBold"/>
              <a:buNone/>
              <a:defRPr sz="5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oppins SemiBold"/>
              <a:buNone/>
              <a:defRPr sz="5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oppins SemiBold"/>
              <a:buNone/>
              <a:defRPr sz="5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oppins SemiBold"/>
              <a:buNone/>
              <a:defRPr sz="5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oppins SemiBold"/>
              <a:buNone/>
              <a:defRPr sz="5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oppins SemiBold"/>
              <a:buNone/>
              <a:defRPr sz="5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oppins SemiBold"/>
              <a:buNone/>
              <a:defRPr sz="5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2" title="onsite_icon_full-color.png"/>
          <p:cNvPicPr preferRelativeResize="0"/>
          <p:nvPr/>
        </p:nvPicPr>
        <p:blipFill rotWithShape="1">
          <a:blip r:embed="rId2">
            <a:alphaModFix/>
          </a:blip>
          <a:srcRect l="33206" t="27455" r="32587" b="28261"/>
          <a:stretch/>
        </p:blipFill>
        <p:spPr>
          <a:xfrm>
            <a:off x="8635601" y="4644550"/>
            <a:ext cx="339548" cy="3395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/>
        </p:nvSpPr>
        <p:spPr>
          <a:xfrm>
            <a:off x="6139021" y="4634311"/>
            <a:ext cx="30000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CONFIDENTIAL – Contains proprietary information.</a:t>
            </a:r>
            <a:endParaRPr sz="750">
              <a:solidFill>
                <a:srgbClr val="5D6060"/>
              </a:solidFill>
            </a:endParaRPr>
          </a:p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Not intended for external distribution.</a:t>
            </a:r>
            <a:endParaRPr sz="750">
              <a:solidFill>
                <a:srgbClr val="5D606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" name="Google Shape;61;p11" title="onsite_icon_full-color.png"/>
          <p:cNvPicPr preferRelativeResize="0"/>
          <p:nvPr/>
        </p:nvPicPr>
        <p:blipFill rotWithShape="1">
          <a:blip r:embed="rId2">
            <a:alphaModFix/>
          </a:blip>
          <a:srcRect l="33206" t="27455" r="32587" b="28261"/>
          <a:stretch/>
        </p:blipFill>
        <p:spPr>
          <a:xfrm>
            <a:off x="8635601" y="4644550"/>
            <a:ext cx="339548" cy="33954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1"/>
          <p:cNvSpPr txBox="1"/>
          <p:nvPr/>
        </p:nvSpPr>
        <p:spPr>
          <a:xfrm>
            <a:off x="6139021" y="4634311"/>
            <a:ext cx="30000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CONFIDENTIAL – Contains proprietary information.</a:t>
            </a:r>
            <a:endParaRPr sz="750">
              <a:solidFill>
                <a:srgbClr val="5D6060"/>
              </a:solidFill>
            </a:endParaRPr>
          </a:p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Not intended for external distribution.</a:t>
            </a:r>
            <a:endParaRPr sz="750">
              <a:solidFill>
                <a:srgbClr val="5D606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title" hasCustomPrompt="1"/>
          </p:nvPr>
        </p:nvSpPr>
        <p:spPr>
          <a:xfrm>
            <a:off x="311700" y="27395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Poppins"/>
              <a:buNone/>
              <a:defRPr sz="12000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Poppins"/>
              <a:buNone/>
              <a:defRPr sz="12000"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Poppins"/>
              <a:buNone/>
              <a:defRPr sz="12000"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Poppins"/>
              <a:buNone/>
              <a:defRPr sz="12000"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Poppins"/>
              <a:buNone/>
              <a:defRPr sz="12000"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Poppins"/>
              <a:buNone/>
              <a:defRPr sz="12000"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Poppins"/>
              <a:buNone/>
              <a:defRPr sz="12000"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Poppins"/>
              <a:buNone/>
              <a:defRPr sz="12000"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Poppins"/>
              <a:buNone/>
              <a:defRPr sz="12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2"/>
          <p:cNvSpPr txBox="1">
            <a:spLocks noGrp="1"/>
          </p:cNvSpPr>
          <p:nvPr>
            <p:ph type="body" idx="1"/>
          </p:nvPr>
        </p:nvSpPr>
        <p:spPr>
          <a:xfrm>
            <a:off x="311700" y="2237450"/>
            <a:ext cx="8520600" cy="24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" name="Google Shape;67;p12" title="onsite_icon_full-color.png"/>
          <p:cNvPicPr preferRelativeResize="0"/>
          <p:nvPr/>
        </p:nvPicPr>
        <p:blipFill rotWithShape="1">
          <a:blip r:embed="rId2">
            <a:alphaModFix/>
          </a:blip>
          <a:srcRect l="33206" t="27455" r="32587" b="28261"/>
          <a:stretch/>
        </p:blipFill>
        <p:spPr>
          <a:xfrm>
            <a:off x="8635601" y="4644550"/>
            <a:ext cx="339548" cy="33954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2"/>
          <p:cNvSpPr txBox="1"/>
          <p:nvPr/>
        </p:nvSpPr>
        <p:spPr>
          <a:xfrm>
            <a:off x="6139021" y="4634311"/>
            <a:ext cx="30000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CONFIDENTIAL – Contains proprietary information.</a:t>
            </a:r>
            <a:endParaRPr sz="750">
              <a:solidFill>
                <a:srgbClr val="5D6060"/>
              </a:solidFill>
            </a:endParaRPr>
          </a:p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Not intended for external distribution.</a:t>
            </a:r>
            <a:endParaRPr sz="750">
              <a:solidFill>
                <a:srgbClr val="5D606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" name="Google Shape;71;p13" title="onsite_icon_full-color.png"/>
          <p:cNvPicPr preferRelativeResize="0"/>
          <p:nvPr/>
        </p:nvPicPr>
        <p:blipFill rotWithShape="1">
          <a:blip r:embed="rId2">
            <a:alphaModFix/>
          </a:blip>
          <a:srcRect l="33206" t="27455" r="32587" b="28261"/>
          <a:stretch/>
        </p:blipFill>
        <p:spPr>
          <a:xfrm>
            <a:off x="8635601" y="4644550"/>
            <a:ext cx="339548" cy="33954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 txBox="1"/>
          <p:nvPr/>
        </p:nvSpPr>
        <p:spPr>
          <a:xfrm>
            <a:off x="6139021" y="4634311"/>
            <a:ext cx="30000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CONFIDENTIAL – Contains proprietary information.</a:t>
            </a:r>
            <a:endParaRPr sz="750">
              <a:solidFill>
                <a:srgbClr val="5D6060"/>
              </a:solidFill>
            </a:endParaRPr>
          </a:p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Not intended for external distribution.</a:t>
            </a:r>
            <a:endParaRPr sz="750">
              <a:solidFill>
                <a:srgbClr val="5D606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ainers">
  <p:cSld name="BLANK_1_1_1_1_2_1_1">
    <p:bg>
      <p:bgPr>
        <a:solidFill>
          <a:schemeClr val="accent4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137160" y="228600"/>
            <a:ext cx="64803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00">
                <a:solidFill>
                  <a:schemeClr val="accen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Afacad Flux SemiBold"/>
                <a:ea typeface="Afacad Flux SemiBold"/>
                <a:cs typeface="Afacad Flux SemiBold"/>
                <a:sym typeface="Afacad Flux SemiBold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/>
          <p:nvPr/>
        </p:nvSpPr>
        <p:spPr>
          <a:xfrm>
            <a:off x="8434809" y="46307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Afacad Flux"/>
                <a:ea typeface="Afacad Flux"/>
                <a:cs typeface="Afacad Flux"/>
                <a:sym typeface="Afacad Flux"/>
              </a:rPr>
              <a:t>‹#›</a:t>
            </a:fld>
            <a:endParaRPr sz="700">
              <a:solidFill>
                <a:schemeClr val="dk2"/>
              </a:solidFill>
              <a:latin typeface="Afacad Flux"/>
              <a:ea typeface="Afacad Flux"/>
              <a:cs typeface="Afacad Flux"/>
              <a:sym typeface="Afacad Flux"/>
            </a:endParaRPr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11275" y="2137575"/>
            <a:ext cx="2236200" cy="2542200"/>
          </a:xfrm>
          <a:prstGeom prst="rect">
            <a:avLst/>
          </a:prstGeom>
          <a:noFill/>
        </p:spPr>
        <p:txBody>
          <a:bodyPr spcFirstLastPara="1" wrap="square" lIns="182875" tIns="0" rIns="182875" bIns="182875" anchor="t" anchorCtr="0">
            <a:normAutofit/>
          </a:bodyPr>
          <a:lstStyle>
            <a:lvl1pPr marL="228600" marR="88257" lvl="0" indent="0">
              <a:spcBef>
                <a:spcPts val="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2"/>
          </p:nvPr>
        </p:nvSpPr>
        <p:spPr>
          <a:xfrm>
            <a:off x="2308388" y="2137575"/>
            <a:ext cx="2236200" cy="2542200"/>
          </a:xfrm>
          <a:prstGeom prst="rect">
            <a:avLst/>
          </a:prstGeom>
          <a:noFill/>
        </p:spPr>
        <p:txBody>
          <a:bodyPr spcFirstLastPara="1" wrap="square" lIns="182875" tIns="0" rIns="182875" bIns="182875" anchor="t" anchorCtr="0">
            <a:normAutofit/>
          </a:bodyPr>
          <a:lstStyle>
            <a:lvl1pPr marL="228600" marR="88257" lvl="0" indent="0">
              <a:spcBef>
                <a:spcPts val="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3"/>
          </p:nvPr>
        </p:nvSpPr>
        <p:spPr>
          <a:xfrm>
            <a:off x="4608238" y="2137575"/>
            <a:ext cx="2236200" cy="2542200"/>
          </a:xfrm>
          <a:prstGeom prst="rect">
            <a:avLst/>
          </a:prstGeom>
          <a:noFill/>
        </p:spPr>
        <p:txBody>
          <a:bodyPr spcFirstLastPara="1" wrap="square" lIns="182875" tIns="0" rIns="182875" bIns="182875" anchor="t" anchorCtr="0">
            <a:normAutofit/>
          </a:bodyPr>
          <a:lstStyle>
            <a:lvl1pPr marL="228600" marR="88257" lvl="0" indent="0">
              <a:spcBef>
                <a:spcPts val="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4"/>
          </p:nvPr>
        </p:nvSpPr>
        <p:spPr>
          <a:xfrm>
            <a:off x="6908075" y="2137575"/>
            <a:ext cx="2236200" cy="2542200"/>
          </a:xfrm>
          <a:prstGeom prst="rect">
            <a:avLst/>
          </a:prstGeom>
          <a:noFill/>
        </p:spPr>
        <p:txBody>
          <a:bodyPr spcFirstLastPara="1" wrap="square" lIns="182875" tIns="0" rIns="182875" bIns="182875" anchor="t" anchorCtr="0">
            <a:normAutofit/>
          </a:bodyPr>
          <a:lstStyle>
            <a:lvl1pPr marL="228600" marR="88257" lvl="0" indent="0">
              <a:spcBef>
                <a:spcPts val="0"/>
              </a:spcBef>
              <a:spcAft>
                <a:spcPts val="0"/>
              </a:spcAft>
              <a:buNone/>
              <a:defRPr sz="1200">
                <a:latin typeface="Afacad Flux SemiBold"/>
                <a:ea typeface="Afacad Flux SemiBold"/>
                <a:cs typeface="Afacad Flux SemiBold"/>
                <a:sym typeface="Afacad Flux SemiBold"/>
              </a:defRPr>
            </a:lvl1pPr>
            <a:lvl2pPr lvl="1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ALT 3">
  <p:cSld name="BLANK_1_1_1_1_1_1_1_1_1_1_1_1_1_1_3_1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>
            <a:spLocks noGrp="1"/>
          </p:cNvSpPr>
          <p:nvPr>
            <p:ph type="pic" idx="2"/>
          </p:nvPr>
        </p:nvSpPr>
        <p:spPr>
          <a:xfrm>
            <a:off x="6802025" y="1372800"/>
            <a:ext cx="2058600" cy="3296700"/>
          </a:xfrm>
          <a:prstGeom prst="roundRect">
            <a:avLst>
              <a:gd name="adj" fmla="val 11530"/>
            </a:avLst>
          </a:prstGeom>
          <a:noFill/>
          <a:ln>
            <a:noFill/>
          </a:ln>
        </p:spPr>
      </p:sp>
      <p:sp>
        <p:nvSpPr>
          <p:cNvPr id="84" name="Google Shape;84;p16"/>
          <p:cNvSpPr txBox="1">
            <a:spLocks noGrp="1"/>
          </p:cNvSpPr>
          <p:nvPr>
            <p:ph type="subTitle" idx="1"/>
          </p:nvPr>
        </p:nvSpPr>
        <p:spPr>
          <a:xfrm>
            <a:off x="284700" y="284400"/>
            <a:ext cx="1965900" cy="19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3"/>
          </p:nvPr>
        </p:nvSpPr>
        <p:spPr>
          <a:xfrm>
            <a:off x="6890875" y="284400"/>
            <a:ext cx="1965900" cy="19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Instrument Sans"/>
              <a:buNone/>
              <a:defRPr sz="700">
                <a:solidFill>
                  <a:schemeClr val="accent5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Instrument Sans Medium"/>
              <a:buNone/>
              <a:defRPr sz="1000">
                <a:solidFill>
                  <a:schemeClr val="accent5"/>
                </a:solidFill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8556779" y="4668600"/>
            <a:ext cx="300000" cy="19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lvl="2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lvl="3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lvl="4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lvl="5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lvl="6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lvl="7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lvl="8" algn="r">
              <a:buNone/>
              <a:defRPr sz="700">
                <a:solidFill>
                  <a:schemeClr val="accent6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284700" y="474750"/>
            <a:ext cx="5673600" cy="49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4"/>
          </p:nvPr>
        </p:nvSpPr>
        <p:spPr>
          <a:xfrm>
            <a:off x="284700" y="2792774"/>
            <a:ext cx="2053500" cy="1569900"/>
          </a:xfrm>
          <a:prstGeom prst="rect">
            <a:avLst/>
          </a:prstGeom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●"/>
              <a:defRPr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Font typeface="Instrument Sans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title" idx="5"/>
          </p:nvPr>
        </p:nvSpPr>
        <p:spPr>
          <a:xfrm>
            <a:off x="284700" y="2053175"/>
            <a:ext cx="2058600" cy="4986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6"/>
          </p:nvPr>
        </p:nvSpPr>
        <p:spPr>
          <a:xfrm>
            <a:off x="284700" y="1557525"/>
            <a:ext cx="1068000" cy="440700"/>
          </a:xfrm>
          <a:prstGeom prst="rect">
            <a:avLst/>
          </a:prstGeom>
          <a:noFill/>
        </p:spPr>
        <p:txBody>
          <a:bodyPr spcFirstLastPara="1" wrap="square" lIns="182875" tIns="0" rIns="18287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7"/>
          </p:nvPr>
        </p:nvSpPr>
        <p:spPr>
          <a:xfrm>
            <a:off x="2457088" y="2792774"/>
            <a:ext cx="2053500" cy="1569900"/>
          </a:xfrm>
          <a:prstGeom prst="rect">
            <a:avLst/>
          </a:prstGeom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marL="914400" lvl="1" indent="-2921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marL="1371600" lvl="2" indent="-2921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marL="1828800" lvl="3" indent="-2921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marL="2286000" lvl="4" indent="-2921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marL="2743200" lvl="5" indent="-2921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marL="3200400" lvl="6" indent="-2921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marL="3657600" lvl="7" indent="-2921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marL="4114800" lvl="8" indent="-2921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 idx="8"/>
          </p:nvPr>
        </p:nvSpPr>
        <p:spPr>
          <a:xfrm>
            <a:off x="2457088" y="2053175"/>
            <a:ext cx="2058600" cy="4986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 idx="9"/>
          </p:nvPr>
        </p:nvSpPr>
        <p:spPr>
          <a:xfrm>
            <a:off x="2457088" y="1557525"/>
            <a:ext cx="1068000" cy="440700"/>
          </a:xfrm>
          <a:prstGeom prst="rect">
            <a:avLst/>
          </a:prstGeom>
          <a:noFill/>
        </p:spPr>
        <p:txBody>
          <a:bodyPr spcFirstLastPara="1" wrap="square" lIns="182875" tIns="0" rIns="18287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13"/>
          </p:nvPr>
        </p:nvSpPr>
        <p:spPr>
          <a:xfrm>
            <a:off x="4629475" y="2792774"/>
            <a:ext cx="2053500" cy="1569900"/>
          </a:xfrm>
          <a:prstGeom prst="rect">
            <a:avLst/>
          </a:prstGeom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1pPr>
            <a:lvl2pPr marL="914400" lvl="1" indent="-2921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2pPr>
            <a:lvl3pPr marL="1371600" lvl="2" indent="-2921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3pPr>
            <a:lvl4pPr marL="1828800" lvl="3" indent="-2921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4pPr>
            <a:lvl5pPr marL="2286000" lvl="4" indent="-2921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5pPr>
            <a:lvl6pPr marL="2743200" lvl="5" indent="-2921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6pPr>
            <a:lvl7pPr marL="3200400" lvl="6" indent="-2921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●"/>
              <a:defRPr/>
            </a:lvl7pPr>
            <a:lvl8pPr marL="3657600" lvl="7" indent="-2921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strument Sans"/>
              <a:buChar char="○"/>
              <a:defRPr/>
            </a:lvl8pPr>
            <a:lvl9pPr marL="4114800" lvl="8" indent="-2921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000"/>
              <a:buFont typeface="Instrument Sans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title" idx="14"/>
          </p:nvPr>
        </p:nvSpPr>
        <p:spPr>
          <a:xfrm>
            <a:off x="4629475" y="2053175"/>
            <a:ext cx="2058600" cy="498600"/>
          </a:xfrm>
          <a:prstGeom prst="rect">
            <a:avLst/>
          </a:prstGeom>
        </p:spPr>
        <p:txBody>
          <a:bodyPr spcFirstLastPara="1" wrap="square" lIns="182875" tIns="0" rIns="18287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15"/>
          </p:nvPr>
        </p:nvSpPr>
        <p:spPr>
          <a:xfrm>
            <a:off x="4629475" y="1557525"/>
            <a:ext cx="1068000" cy="440700"/>
          </a:xfrm>
          <a:prstGeom prst="rect">
            <a:avLst/>
          </a:prstGeom>
          <a:noFill/>
        </p:spPr>
        <p:txBody>
          <a:bodyPr spcFirstLastPara="1" wrap="square" lIns="182875" tIns="0" rIns="18287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latin typeface="Instrument Sans Medium"/>
                <a:ea typeface="Instrument Sans Medium"/>
                <a:cs typeface="Instrument Sans Medium"/>
                <a:sym typeface="Instrument Sans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05767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" name="Google Shape;17;p3" title="onsite_icon_full-color.png"/>
          <p:cNvPicPr preferRelativeResize="0"/>
          <p:nvPr/>
        </p:nvPicPr>
        <p:blipFill rotWithShape="1">
          <a:blip r:embed="rId2">
            <a:alphaModFix/>
          </a:blip>
          <a:srcRect l="33206" t="27455" r="32587" b="28261"/>
          <a:stretch/>
        </p:blipFill>
        <p:spPr>
          <a:xfrm>
            <a:off x="8635601" y="4644550"/>
            <a:ext cx="339548" cy="33954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/>
          <p:nvPr/>
        </p:nvSpPr>
        <p:spPr>
          <a:xfrm>
            <a:off x="6139021" y="4634311"/>
            <a:ext cx="30000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 dirty="0">
                <a:solidFill>
                  <a:srgbClr val="5D6060"/>
                </a:solidFill>
              </a:rPr>
              <a:t>CONFIDENTIAL – Contains proprietary information.</a:t>
            </a:r>
            <a:endParaRPr sz="750" dirty="0">
              <a:solidFill>
                <a:srgbClr val="5D6060"/>
              </a:solidFill>
            </a:endParaRPr>
          </a:p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 dirty="0">
                <a:solidFill>
                  <a:srgbClr val="5D6060"/>
                </a:solidFill>
              </a:rPr>
              <a:t>Not intended for external distribution.</a:t>
            </a:r>
            <a:endParaRPr sz="750" dirty="0">
              <a:solidFill>
                <a:srgbClr val="5D606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" name="Google Shape;23;p4" title="onsite_icon_full-color.png"/>
          <p:cNvPicPr preferRelativeResize="0"/>
          <p:nvPr/>
        </p:nvPicPr>
        <p:blipFill rotWithShape="1">
          <a:blip r:embed="rId2">
            <a:alphaModFix/>
          </a:blip>
          <a:srcRect l="33206" t="27455" r="32587" b="28261"/>
          <a:stretch/>
        </p:blipFill>
        <p:spPr>
          <a:xfrm>
            <a:off x="8635601" y="4644550"/>
            <a:ext cx="339548" cy="33954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/>
          <p:nvPr/>
        </p:nvSpPr>
        <p:spPr>
          <a:xfrm>
            <a:off x="6139021" y="4634311"/>
            <a:ext cx="30000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CONFIDENTIAL – Contains proprietary information.</a:t>
            </a:r>
            <a:endParaRPr sz="750">
              <a:solidFill>
                <a:srgbClr val="5D6060"/>
              </a:solidFill>
            </a:endParaRPr>
          </a:p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Not intended for external distribution.</a:t>
            </a:r>
            <a:endParaRPr sz="750">
              <a:solidFill>
                <a:srgbClr val="5D606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ppins SemiBold"/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" name="Google Shape;30;p5" title="onsite_icon_full-color.png"/>
          <p:cNvPicPr preferRelativeResize="0"/>
          <p:nvPr/>
        </p:nvPicPr>
        <p:blipFill rotWithShape="1">
          <a:blip r:embed="rId2">
            <a:alphaModFix/>
          </a:blip>
          <a:srcRect l="33206" t="27455" r="32587" b="28261"/>
          <a:stretch/>
        </p:blipFill>
        <p:spPr>
          <a:xfrm>
            <a:off x="8635601" y="4644550"/>
            <a:ext cx="339548" cy="33954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/>
          <p:nvPr/>
        </p:nvSpPr>
        <p:spPr>
          <a:xfrm>
            <a:off x="6139021" y="4634311"/>
            <a:ext cx="30000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CONFIDENTIAL – Contains proprietary information.</a:t>
            </a:r>
            <a:endParaRPr sz="750">
              <a:solidFill>
                <a:srgbClr val="5D6060"/>
              </a:solidFill>
            </a:endParaRPr>
          </a:p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Not intended for external distribution.</a:t>
            </a:r>
            <a:endParaRPr sz="750">
              <a:solidFill>
                <a:srgbClr val="5D606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ppins SemiBold"/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35" name="Google Shape;35;p6" title="onsite_icon_full-color.png"/>
          <p:cNvPicPr preferRelativeResize="0"/>
          <p:nvPr/>
        </p:nvPicPr>
        <p:blipFill rotWithShape="1">
          <a:blip r:embed="rId2">
            <a:alphaModFix/>
          </a:blip>
          <a:srcRect l="33206" t="27455" r="32587" b="28261"/>
          <a:stretch/>
        </p:blipFill>
        <p:spPr>
          <a:xfrm>
            <a:off x="8635601" y="4644550"/>
            <a:ext cx="339548" cy="33954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/>
          <p:nvPr/>
        </p:nvSpPr>
        <p:spPr>
          <a:xfrm>
            <a:off x="6139021" y="4634311"/>
            <a:ext cx="30000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CONFIDENTIAL – Contains proprietary information.</a:t>
            </a:r>
            <a:endParaRPr sz="750">
              <a:solidFill>
                <a:srgbClr val="5D6060"/>
              </a:solidFill>
            </a:endParaRPr>
          </a:p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Not intended for external distribution.</a:t>
            </a:r>
            <a:endParaRPr sz="750">
              <a:solidFill>
                <a:srgbClr val="5D606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00" y="353525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Poppins SemiBold"/>
              <a:buNone/>
              <a:defRPr sz="24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Poppins"/>
              <a:buNone/>
              <a:defRPr sz="24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3974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" name="Google Shape;41;p7" title="onsite_icon_full-color.png"/>
          <p:cNvPicPr preferRelativeResize="0"/>
          <p:nvPr/>
        </p:nvPicPr>
        <p:blipFill rotWithShape="1">
          <a:blip r:embed="rId2">
            <a:alphaModFix/>
          </a:blip>
          <a:srcRect l="33206" t="27455" r="32587" b="28261"/>
          <a:stretch/>
        </p:blipFill>
        <p:spPr>
          <a:xfrm>
            <a:off x="8635601" y="4644550"/>
            <a:ext cx="339548" cy="33954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/>
          <p:nvPr/>
        </p:nvSpPr>
        <p:spPr>
          <a:xfrm>
            <a:off x="6139021" y="4634311"/>
            <a:ext cx="30000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CONFIDENTIAL – Contains proprietary information.</a:t>
            </a:r>
            <a:endParaRPr sz="750">
              <a:solidFill>
                <a:srgbClr val="5D6060"/>
              </a:solidFill>
            </a:endParaRPr>
          </a:p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Not intended for external distribution.</a:t>
            </a:r>
            <a:endParaRPr sz="750">
              <a:solidFill>
                <a:srgbClr val="5D606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 hasCustomPrompt="1"/>
          </p:nvPr>
        </p:nvSpPr>
        <p:spPr>
          <a:xfrm>
            <a:off x="490250" y="450150"/>
            <a:ext cx="70884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Font typeface="Poppins SemiBold"/>
              <a:buNone/>
              <a:defRPr sz="60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Font typeface="Poppins SemiBold"/>
              <a:buNone/>
              <a:defRPr sz="60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Font typeface="Poppins SemiBold"/>
              <a:buNone/>
              <a:defRPr sz="60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Font typeface="Poppins SemiBold"/>
              <a:buNone/>
              <a:defRPr sz="60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Font typeface="Poppins SemiBold"/>
              <a:buNone/>
              <a:defRPr sz="60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Font typeface="Poppins SemiBold"/>
              <a:buNone/>
              <a:defRPr sz="60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Font typeface="Poppins SemiBold"/>
              <a:buNone/>
              <a:defRPr sz="60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Font typeface="Poppins SemiBold"/>
              <a:buNone/>
              <a:defRPr sz="60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Font typeface="Poppins SemiBold"/>
              <a:buNone/>
              <a:defRPr sz="60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dirty="0"/>
              <a:t>Century Gothic</a:t>
            </a:r>
            <a:br>
              <a:rPr lang="en-US" dirty="0"/>
            </a:br>
            <a:endParaRPr dirty="0"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" name="Google Shape;46;p8" title="onsite_icon_full-color.png"/>
          <p:cNvPicPr preferRelativeResize="0"/>
          <p:nvPr/>
        </p:nvPicPr>
        <p:blipFill rotWithShape="1">
          <a:blip r:embed="rId2">
            <a:alphaModFix/>
          </a:blip>
          <a:srcRect l="33206" t="27455" r="32587" b="28261"/>
          <a:stretch/>
        </p:blipFill>
        <p:spPr>
          <a:xfrm>
            <a:off x="8635601" y="4644550"/>
            <a:ext cx="339548" cy="33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_1">
    <p:bg>
      <p:bgRef idx="1001">
        <a:schemeClr val="bg2"/>
      </p:bgRef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70884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Font typeface="Poppins SemiBold"/>
              <a:buNone/>
              <a:defRPr sz="60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Font typeface="Poppins SemiBold"/>
              <a:buNone/>
              <a:defRPr sz="60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Font typeface="Poppins SemiBold"/>
              <a:buNone/>
              <a:defRPr sz="60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Font typeface="Poppins SemiBold"/>
              <a:buNone/>
              <a:defRPr sz="60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Font typeface="Poppins SemiBold"/>
              <a:buNone/>
              <a:defRPr sz="60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Font typeface="Poppins SemiBold"/>
              <a:buNone/>
              <a:defRPr sz="60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Font typeface="Poppins SemiBold"/>
              <a:buNone/>
              <a:defRPr sz="60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Font typeface="Poppins SemiBold"/>
              <a:buNone/>
              <a:defRPr sz="60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F0E3D9">
              <a:alpha val="55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oppins SemiBold"/>
              <a:buNone/>
              <a:defRPr sz="36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Font typeface="Poppins SemiBold"/>
              <a:buNone/>
              <a:defRPr sz="3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Font typeface="Poppins SemiBold"/>
              <a:buNone/>
              <a:defRPr sz="3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Font typeface="Poppins SemiBold"/>
              <a:buNone/>
              <a:defRPr sz="3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Font typeface="Poppins SemiBold"/>
              <a:buNone/>
              <a:defRPr sz="3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Font typeface="Poppins SemiBold"/>
              <a:buNone/>
              <a:defRPr sz="3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Font typeface="Poppins SemiBold"/>
              <a:buNone/>
              <a:defRPr sz="3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Font typeface="Poppins SemiBold"/>
              <a:buNone/>
              <a:defRPr sz="3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Font typeface="Poppins SemiBold"/>
              <a:buNone/>
              <a:defRPr sz="3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10" title="onsite_icon_full-color.png"/>
          <p:cNvPicPr preferRelativeResize="0"/>
          <p:nvPr/>
        </p:nvPicPr>
        <p:blipFill rotWithShape="1">
          <a:blip r:embed="rId2">
            <a:alphaModFix/>
          </a:blip>
          <a:srcRect l="33206" t="27455" r="32587" b="28261"/>
          <a:stretch/>
        </p:blipFill>
        <p:spPr>
          <a:xfrm>
            <a:off x="8635601" y="4644550"/>
            <a:ext cx="339548" cy="33954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/>
          <p:nvPr/>
        </p:nvSpPr>
        <p:spPr>
          <a:xfrm>
            <a:off x="6139021" y="4634311"/>
            <a:ext cx="30000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CONFIDENTIAL – Contains proprietary information.</a:t>
            </a:r>
            <a:endParaRPr sz="750">
              <a:solidFill>
                <a:srgbClr val="5D6060"/>
              </a:solidFill>
            </a:endParaRPr>
          </a:p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Not intended for external distribution.</a:t>
            </a:r>
            <a:endParaRPr sz="750">
              <a:solidFill>
                <a:srgbClr val="5D606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SemiBold"/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1000">
                <a:solidFill>
                  <a:srgbClr val="999999"/>
                </a:solidFill>
              </a:defRPr>
            </a:lvl1pPr>
            <a:lvl2pPr lvl="1">
              <a:buNone/>
              <a:defRPr sz="1000">
                <a:solidFill>
                  <a:srgbClr val="999999"/>
                </a:solidFill>
              </a:defRPr>
            </a:lvl2pPr>
            <a:lvl3pPr lvl="2">
              <a:buNone/>
              <a:defRPr sz="1000">
                <a:solidFill>
                  <a:srgbClr val="999999"/>
                </a:solidFill>
              </a:defRPr>
            </a:lvl3pPr>
            <a:lvl4pPr lvl="3">
              <a:buNone/>
              <a:defRPr sz="1000">
                <a:solidFill>
                  <a:srgbClr val="999999"/>
                </a:solidFill>
              </a:defRPr>
            </a:lvl4pPr>
            <a:lvl5pPr lvl="4">
              <a:buNone/>
              <a:defRPr sz="1000">
                <a:solidFill>
                  <a:srgbClr val="999999"/>
                </a:solidFill>
              </a:defRPr>
            </a:lvl5pPr>
            <a:lvl6pPr lvl="5">
              <a:buNone/>
              <a:defRPr sz="1000">
                <a:solidFill>
                  <a:srgbClr val="999999"/>
                </a:solidFill>
              </a:defRPr>
            </a:lvl6pPr>
            <a:lvl7pPr lvl="6">
              <a:buNone/>
              <a:defRPr sz="1000">
                <a:solidFill>
                  <a:srgbClr val="999999"/>
                </a:solidFill>
              </a:defRPr>
            </a:lvl7pPr>
            <a:lvl8pPr lvl="7">
              <a:buNone/>
              <a:defRPr sz="1000">
                <a:solidFill>
                  <a:srgbClr val="999999"/>
                </a:solidFill>
              </a:defRPr>
            </a:lvl8pPr>
            <a:lvl9pPr lvl="8">
              <a:buNone/>
              <a:defRPr sz="1000">
                <a:solidFill>
                  <a:srgbClr val="99999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15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6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11" Type="http://schemas.openxmlformats.org/officeDocument/2006/relationships/image" Target="../media/image53.jpg"/><Relationship Id="rId5" Type="http://schemas.openxmlformats.org/officeDocument/2006/relationships/image" Target="../media/image48.jpg"/><Relationship Id="rId10" Type="http://schemas.openxmlformats.org/officeDocument/2006/relationships/image" Target="../media/image52.jpg"/><Relationship Id="rId4" Type="http://schemas.openxmlformats.org/officeDocument/2006/relationships/image" Target="../media/image47.jp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/>
          <p:nvPr/>
        </p:nvSpPr>
        <p:spPr>
          <a:xfrm>
            <a:off x="-1125" y="-3925"/>
            <a:ext cx="9144000" cy="4067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2" name="Google Shape;102;p17"/>
          <p:cNvSpPr txBox="1">
            <a:spLocks noGrp="1"/>
          </p:cNvSpPr>
          <p:nvPr>
            <p:ph type="title" idx="4294967295"/>
          </p:nvPr>
        </p:nvSpPr>
        <p:spPr>
          <a:xfrm>
            <a:off x="490250" y="1444075"/>
            <a:ext cx="7088400" cy="18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200" b="1" dirty="0">
                <a:solidFill>
                  <a:schemeClr val="lt1"/>
                </a:solidFill>
                <a:latin typeface="Century Gothic" panose="020B0502020202020204" pitchFamily="34" charset="0"/>
              </a:rPr>
              <a:t>Title</a:t>
            </a:r>
            <a:endParaRPr sz="5200" b="1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4294967295"/>
          </p:nvPr>
        </p:nvSpPr>
        <p:spPr>
          <a:xfrm>
            <a:off x="500603" y="3267716"/>
            <a:ext cx="5161500" cy="6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 b="1">
                <a:solidFill>
                  <a:schemeClr val="lt1"/>
                </a:solidFill>
                <a:latin typeface="Century Gothic" panose="020B0502020202020204" pitchFamily="34" charset="0"/>
              </a:rPr>
              <a:t>Date</a:t>
            </a:r>
            <a:endParaRPr sz="2300" b="1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 idx="4294967295"/>
          </p:nvPr>
        </p:nvSpPr>
        <p:spPr>
          <a:xfrm>
            <a:off x="500601" y="4261625"/>
            <a:ext cx="3453300" cy="6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entury Gothic" panose="020B0502020202020204" pitchFamily="34" charset="0"/>
              </a:rPr>
              <a:t>Department</a:t>
            </a:r>
            <a:endParaRPr sz="1600" b="1">
              <a:latin typeface="Century Gothic" panose="020B0502020202020204" pitchFamily="34" charset="0"/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4443275" y="4491178"/>
            <a:ext cx="30000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dirty="0">
                <a:solidFill>
                  <a:srgbClr val="5D6060"/>
                </a:solidFill>
              </a:rPr>
              <a:t>CONFIDENTIAL – Contains proprietary information.</a:t>
            </a:r>
            <a:endParaRPr sz="850" dirty="0">
              <a:solidFill>
                <a:srgbClr val="5D6060"/>
              </a:solidFill>
            </a:endParaRPr>
          </a:p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dirty="0">
                <a:solidFill>
                  <a:srgbClr val="5D6060"/>
                </a:solidFill>
              </a:rPr>
              <a:t>Not intended for external distribution.</a:t>
            </a:r>
            <a:endParaRPr sz="850" dirty="0">
              <a:solidFill>
                <a:srgbClr val="5D6060"/>
              </a:solidFill>
            </a:endParaRPr>
          </a:p>
        </p:txBody>
      </p:sp>
      <p:pic>
        <p:nvPicPr>
          <p:cNvPr id="106" name="Google Shape;106;p17" title="onsite_primary_full-color_2025.png"/>
          <p:cNvPicPr preferRelativeResize="0"/>
          <p:nvPr/>
        </p:nvPicPr>
        <p:blipFill rotWithShape="1">
          <a:blip r:embed="rId3">
            <a:alphaModFix/>
          </a:blip>
          <a:srcRect l="13364" t="30635" r="14511" b="29454"/>
          <a:stretch/>
        </p:blipFill>
        <p:spPr>
          <a:xfrm>
            <a:off x="7235825" y="4240919"/>
            <a:ext cx="1687599" cy="72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 title="owh-icon-gradient.png"/>
          <p:cNvPicPr preferRelativeResize="0"/>
          <p:nvPr/>
        </p:nvPicPr>
        <p:blipFill rotWithShape="1">
          <a:blip r:embed="rId4">
            <a:alphaModFix/>
          </a:blip>
          <a:srcRect l="-4111" r="41903" b="35517"/>
          <a:stretch/>
        </p:blipFill>
        <p:spPr>
          <a:xfrm>
            <a:off x="5300700" y="-82500"/>
            <a:ext cx="3843302" cy="414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6"/>
          <p:cNvSpPr/>
          <p:nvPr/>
        </p:nvSpPr>
        <p:spPr>
          <a:xfrm>
            <a:off x="-1125" y="-3925"/>
            <a:ext cx="9144000" cy="4437900"/>
          </a:xfrm>
          <a:prstGeom prst="rect">
            <a:avLst/>
          </a:prstGeom>
          <a:solidFill>
            <a:srgbClr val="9F8EB6">
              <a:alpha val="2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325" name="Google Shape;325;p26"/>
          <p:cNvSpPr/>
          <p:nvPr/>
        </p:nvSpPr>
        <p:spPr>
          <a:xfrm>
            <a:off x="0" y="3374250"/>
            <a:ext cx="9144000" cy="105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326" name="Google Shape;326;p26"/>
          <p:cNvSpPr txBox="1">
            <a:spLocks noGrp="1"/>
          </p:cNvSpPr>
          <p:nvPr>
            <p:ph type="title"/>
          </p:nvPr>
        </p:nvSpPr>
        <p:spPr>
          <a:xfrm>
            <a:off x="311700" y="513050"/>
            <a:ext cx="84423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entury Gothic" panose="020B0502020202020204" pitchFamily="34" charset="0"/>
              </a:rPr>
              <a:t>Onsite Women’s Health screening services increase the likelihood of identifying cancer in early stages.</a:t>
            </a:r>
            <a:endParaRPr sz="2400" b="1">
              <a:latin typeface="Century Gothic" panose="020B0502020202020204" pitchFamily="34" charset="0"/>
            </a:endParaRPr>
          </a:p>
        </p:txBody>
      </p:sp>
      <p:sp>
        <p:nvSpPr>
          <p:cNvPr id="327" name="Google Shape;327;p26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entury Gothic" panose="020B0502020202020204" pitchFamily="34" charset="0"/>
              </a:rPr>
              <a:t>10</a:t>
            </a:fld>
            <a:endParaRPr>
              <a:latin typeface="Century Gothic" panose="020B0502020202020204" pitchFamily="34" charset="0"/>
            </a:endParaRPr>
          </a:p>
        </p:txBody>
      </p:sp>
      <p:pic>
        <p:nvPicPr>
          <p:cNvPr id="328" name="Google Shape;328;p26" title="owh-stats1.png"/>
          <p:cNvPicPr preferRelativeResize="0"/>
          <p:nvPr/>
        </p:nvPicPr>
        <p:blipFill rotWithShape="1">
          <a:blip r:embed="rId3">
            <a:alphaModFix/>
          </a:blip>
          <a:srcRect l="4395" t="18295" r="7163" b="37047"/>
          <a:stretch/>
        </p:blipFill>
        <p:spPr>
          <a:xfrm>
            <a:off x="489575" y="1619250"/>
            <a:ext cx="8086548" cy="14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6"/>
          <p:cNvSpPr txBox="1">
            <a:spLocks noGrp="1"/>
          </p:cNvSpPr>
          <p:nvPr>
            <p:ph type="title"/>
          </p:nvPr>
        </p:nvSpPr>
        <p:spPr>
          <a:xfrm>
            <a:off x="1735275" y="3631353"/>
            <a:ext cx="5671200" cy="448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lt1"/>
                </a:solidFill>
                <a:latin typeface="Century Gothic" panose="020B0502020202020204" pitchFamily="34" charset="0"/>
              </a:rPr>
              <a:t>Convenience drives breast cancer screening compliance, and compliance saves lives.</a:t>
            </a:r>
            <a:endParaRPr sz="1700" b="1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30" name="Google Shape;330;p26" title="ribb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6875" y="3492864"/>
            <a:ext cx="861251" cy="86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7"/>
          <p:cNvSpPr/>
          <p:nvPr/>
        </p:nvSpPr>
        <p:spPr>
          <a:xfrm>
            <a:off x="-1125" y="1245500"/>
            <a:ext cx="9144000" cy="3898200"/>
          </a:xfrm>
          <a:prstGeom prst="rect">
            <a:avLst/>
          </a:prstGeom>
          <a:solidFill>
            <a:srgbClr val="F0E3D9">
              <a:alpha val="4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6" name="Google Shape;336;p27"/>
          <p:cNvSpPr txBox="1">
            <a:spLocks noGrp="1"/>
          </p:cNvSpPr>
          <p:nvPr>
            <p:ph type="title"/>
          </p:nvPr>
        </p:nvSpPr>
        <p:spPr>
          <a:xfrm>
            <a:off x="311700" y="297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Why Partner with</a:t>
            </a:r>
            <a:r>
              <a:rPr lang="en" b="1">
                <a:latin typeface="Century Gothic" panose="020B0502020202020204" pitchFamily="34" charset="0"/>
              </a:rPr>
              <a:t> Onsite Women’s Health</a:t>
            </a:r>
            <a:endParaRPr b="1">
              <a:latin typeface="Century Gothic" panose="020B0502020202020204" pitchFamily="34" charset="0"/>
            </a:endParaRPr>
          </a:p>
        </p:txBody>
      </p:sp>
      <p:sp>
        <p:nvSpPr>
          <p:cNvPr id="337" name="Google Shape;337;p27"/>
          <p:cNvSpPr txBox="1"/>
          <p:nvPr/>
        </p:nvSpPr>
        <p:spPr>
          <a:xfrm>
            <a:off x="582170" y="2052462"/>
            <a:ext cx="2362202" cy="1192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25" tIns="89925" rIns="89925" bIns="899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787"/>
              </a:spcAft>
              <a:buNone/>
            </a:pPr>
            <a:r>
              <a:rPr lang="en" sz="1283" b="1" dirty="0">
                <a:solidFill>
                  <a:srgbClr val="666666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Benefit from</a:t>
            </a:r>
            <a:r>
              <a:rPr lang="en" sz="1283" b="1" dirty="0">
                <a:solidFill>
                  <a:schemeClr val="accent1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 </a:t>
            </a:r>
            <a:r>
              <a:rPr lang="en" sz="1283" b="1" dirty="0">
                <a:solidFill>
                  <a:srgbClr val="9F8EB6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decades</a:t>
            </a:r>
            <a:br>
              <a:rPr lang="en" sz="1283" b="1" dirty="0">
                <a:solidFill>
                  <a:srgbClr val="9F8EB6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</a:br>
            <a:r>
              <a:rPr lang="en" sz="1283" b="1" dirty="0">
                <a:solidFill>
                  <a:srgbClr val="9F8EB6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 of experience </a:t>
            </a:r>
            <a:r>
              <a:rPr lang="en" sz="1283" b="1" dirty="0">
                <a:solidFill>
                  <a:srgbClr val="5D6060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delivering in-office breast imaging services nationwide</a:t>
            </a:r>
            <a:endParaRPr sz="1283" b="1" dirty="0">
              <a:solidFill>
                <a:srgbClr val="5D6060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38" name="Google Shape;338;p27"/>
          <p:cNvSpPr txBox="1"/>
          <p:nvPr/>
        </p:nvSpPr>
        <p:spPr>
          <a:xfrm>
            <a:off x="3305913" y="2078625"/>
            <a:ext cx="2527200" cy="96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25" tIns="89925" rIns="89925" bIns="899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787"/>
              </a:spcAft>
              <a:buNone/>
            </a:pPr>
            <a:r>
              <a:rPr lang="en" sz="1283" b="1">
                <a:solidFill>
                  <a:srgbClr val="5D6060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Instantly elevate your </a:t>
            </a:r>
            <a:br>
              <a:rPr lang="en" sz="1283" b="1">
                <a:solidFill>
                  <a:srgbClr val="5D6060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</a:br>
            <a:r>
              <a:rPr lang="en" sz="1283" b="1">
                <a:solidFill>
                  <a:srgbClr val="5D6060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practice with</a:t>
            </a:r>
            <a:r>
              <a:rPr lang="en" sz="1283" b="1">
                <a:solidFill>
                  <a:srgbClr val="5D6060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 </a:t>
            </a:r>
            <a:r>
              <a:rPr lang="en" sz="1283" b="1">
                <a:solidFill>
                  <a:schemeClr val="accent1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no capital equipment investment</a:t>
            </a:r>
            <a:endParaRPr sz="1283" b="1">
              <a:solidFill>
                <a:schemeClr val="accent1"/>
              </a:solidFill>
              <a:latin typeface="Century Gothic" panose="020B0502020202020204" pitchFamily="34" charset="0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39" name="Google Shape;339;p27"/>
          <p:cNvSpPr txBox="1"/>
          <p:nvPr/>
        </p:nvSpPr>
        <p:spPr>
          <a:xfrm>
            <a:off x="6234324" y="2078625"/>
            <a:ext cx="2282700" cy="96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25" tIns="89925" rIns="89925" bIns="899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787"/>
              </a:spcAft>
              <a:buNone/>
            </a:pPr>
            <a:r>
              <a:rPr lang="en" sz="1283" b="1">
                <a:solidFill>
                  <a:schemeClr val="accent1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Improve patient satisfaction, </a:t>
            </a:r>
            <a:r>
              <a:rPr lang="en" sz="1283" b="1">
                <a:solidFill>
                  <a:srgbClr val="5D6060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loyalty and clinical outcomes</a:t>
            </a:r>
            <a:endParaRPr sz="1283" b="1">
              <a:solidFill>
                <a:srgbClr val="5D6060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40" name="Google Shape;340;p27"/>
          <p:cNvSpPr txBox="1"/>
          <p:nvPr/>
        </p:nvSpPr>
        <p:spPr>
          <a:xfrm>
            <a:off x="1912762" y="3462632"/>
            <a:ext cx="2527200" cy="96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25" tIns="89925" rIns="89925" bIns="899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787"/>
              </a:spcAft>
              <a:buNone/>
            </a:pPr>
            <a:r>
              <a:rPr lang="en" sz="1283" b="1">
                <a:solidFill>
                  <a:srgbClr val="9F8EB6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Drive screening compliance</a:t>
            </a:r>
            <a:r>
              <a:rPr lang="en" sz="1283" b="1">
                <a:solidFill>
                  <a:schemeClr val="dk2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 </a:t>
            </a:r>
            <a:r>
              <a:rPr lang="en" sz="1283" b="1">
                <a:solidFill>
                  <a:srgbClr val="5D6060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and out-perform breast cancer quality metrics</a:t>
            </a:r>
            <a:endParaRPr sz="1283" b="1">
              <a:solidFill>
                <a:srgbClr val="5D6060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41" name="Google Shape;341;p27"/>
          <p:cNvSpPr txBox="1"/>
          <p:nvPr/>
        </p:nvSpPr>
        <p:spPr>
          <a:xfrm>
            <a:off x="4645887" y="3462632"/>
            <a:ext cx="2728800" cy="96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25" tIns="89925" rIns="89925" bIns="899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787"/>
              </a:spcAft>
              <a:buNone/>
            </a:pPr>
            <a:r>
              <a:rPr lang="en" sz="1283" b="1">
                <a:solidFill>
                  <a:schemeClr val="accent1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Unlock a new revenue stream</a:t>
            </a:r>
            <a:r>
              <a:rPr lang="en" sz="1283" b="1">
                <a:solidFill>
                  <a:srgbClr val="5D6060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 </a:t>
            </a:r>
            <a:br>
              <a:rPr lang="en" sz="1283" b="1">
                <a:solidFill>
                  <a:srgbClr val="8EB769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</a:br>
            <a:r>
              <a:rPr lang="en" sz="1283" b="1">
                <a:solidFill>
                  <a:srgbClr val="5D6060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– without adding operational complexity</a:t>
            </a:r>
            <a:endParaRPr sz="1283" b="1">
              <a:solidFill>
                <a:srgbClr val="5D6060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342" name="Google Shape;342;p27" title="check-mark.png"/>
          <p:cNvPicPr preferRelativeResize="0"/>
          <p:nvPr/>
        </p:nvPicPr>
        <p:blipFill rotWithShape="1">
          <a:blip r:embed="rId3">
            <a:alphaModFix/>
          </a:blip>
          <a:srcRect l="337" r="327"/>
          <a:stretch/>
        </p:blipFill>
        <p:spPr>
          <a:xfrm>
            <a:off x="1604408" y="1773450"/>
            <a:ext cx="317727" cy="30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7" title="check-mark.png"/>
          <p:cNvPicPr preferRelativeResize="0"/>
          <p:nvPr/>
        </p:nvPicPr>
        <p:blipFill rotWithShape="1">
          <a:blip r:embed="rId3">
            <a:alphaModFix/>
          </a:blip>
          <a:srcRect l="337" r="327"/>
          <a:stretch/>
        </p:blipFill>
        <p:spPr>
          <a:xfrm>
            <a:off x="4413145" y="1773450"/>
            <a:ext cx="317727" cy="30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7" title="check-mark.png"/>
          <p:cNvPicPr preferRelativeResize="0"/>
          <p:nvPr/>
        </p:nvPicPr>
        <p:blipFill rotWithShape="1">
          <a:blip r:embed="rId3">
            <a:alphaModFix/>
          </a:blip>
          <a:srcRect l="337" r="327"/>
          <a:stretch/>
        </p:blipFill>
        <p:spPr>
          <a:xfrm>
            <a:off x="7273870" y="1773450"/>
            <a:ext cx="317727" cy="30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7" title="check-mark.png"/>
          <p:cNvPicPr preferRelativeResize="0"/>
          <p:nvPr/>
        </p:nvPicPr>
        <p:blipFill rotWithShape="1">
          <a:blip r:embed="rId3">
            <a:alphaModFix/>
          </a:blip>
          <a:srcRect l="337" r="327"/>
          <a:stretch/>
        </p:blipFill>
        <p:spPr>
          <a:xfrm>
            <a:off x="3017508" y="3157462"/>
            <a:ext cx="317727" cy="30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7" title="check-mark.png"/>
          <p:cNvPicPr preferRelativeResize="0"/>
          <p:nvPr/>
        </p:nvPicPr>
        <p:blipFill rotWithShape="1">
          <a:blip r:embed="rId3">
            <a:alphaModFix/>
          </a:blip>
          <a:srcRect l="337" r="327"/>
          <a:stretch/>
        </p:blipFill>
        <p:spPr>
          <a:xfrm>
            <a:off x="5851420" y="3157462"/>
            <a:ext cx="317727" cy="30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7" title="onsite_icon_full-color.png"/>
          <p:cNvPicPr preferRelativeResize="0"/>
          <p:nvPr/>
        </p:nvPicPr>
        <p:blipFill rotWithShape="1">
          <a:blip r:embed="rId4">
            <a:alphaModFix/>
          </a:blip>
          <a:srcRect l="33206" t="27455" r="32587" b="28261"/>
          <a:stretch/>
        </p:blipFill>
        <p:spPr>
          <a:xfrm>
            <a:off x="8635601" y="4644550"/>
            <a:ext cx="339548" cy="33954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7"/>
          <p:cNvSpPr txBox="1"/>
          <p:nvPr/>
        </p:nvSpPr>
        <p:spPr>
          <a:xfrm>
            <a:off x="6139024" y="4634300"/>
            <a:ext cx="23835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CONFIDENTIAL – Contains proprietary information.</a:t>
            </a:r>
            <a:endParaRPr sz="750">
              <a:solidFill>
                <a:srgbClr val="5D6060"/>
              </a:solidFill>
            </a:endParaRPr>
          </a:p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Not intended for external distribution.</a:t>
            </a:r>
            <a:endParaRPr sz="750">
              <a:solidFill>
                <a:srgbClr val="5D6060"/>
              </a:solidFill>
            </a:endParaRPr>
          </a:p>
        </p:txBody>
      </p:sp>
      <p:sp>
        <p:nvSpPr>
          <p:cNvPr id="349" name="Google Shape;349;p27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"/>
          <p:cNvSpPr/>
          <p:nvPr/>
        </p:nvSpPr>
        <p:spPr>
          <a:xfrm>
            <a:off x="-1125" y="1245500"/>
            <a:ext cx="9144000" cy="3898200"/>
          </a:xfrm>
          <a:prstGeom prst="rect">
            <a:avLst/>
          </a:prstGeom>
          <a:solidFill>
            <a:srgbClr val="8EB769">
              <a:alpha val="13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55" name="Google Shape;355;p28" title="check-mark.png"/>
          <p:cNvPicPr preferRelativeResize="0"/>
          <p:nvPr/>
        </p:nvPicPr>
        <p:blipFill rotWithShape="1">
          <a:blip r:embed="rId3">
            <a:alphaModFix amt="68000"/>
          </a:blip>
          <a:srcRect l="337" r="327"/>
          <a:stretch/>
        </p:blipFill>
        <p:spPr>
          <a:xfrm>
            <a:off x="7163751" y="194800"/>
            <a:ext cx="1564027" cy="150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8"/>
          <p:cNvSpPr txBox="1">
            <a:spLocks noGrp="1"/>
          </p:cNvSpPr>
          <p:nvPr>
            <p:ph type="title"/>
          </p:nvPr>
        </p:nvSpPr>
        <p:spPr>
          <a:xfrm>
            <a:off x="311700" y="297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Why Partner with</a:t>
            </a:r>
            <a:r>
              <a:rPr lang="en" b="1">
                <a:latin typeface="Century Gothic" panose="020B0502020202020204" pitchFamily="34" charset="0"/>
              </a:rPr>
              <a:t> Onsite Women’s Health</a:t>
            </a:r>
            <a:endParaRPr b="1">
              <a:latin typeface="Century Gothic" panose="020B0502020202020204" pitchFamily="34" charset="0"/>
            </a:endParaRPr>
          </a:p>
        </p:txBody>
      </p:sp>
      <p:sp>
        <p:nvSpPr>
          <p:cNvPr id="357" name="Google Shape;357;p28"/>
          <p:cNvSpPr txBox="1"/>
          <p:nvPr/>
        </p:nvSpPr>
        <p:spPr>
          <a:xfrm>
            <a:off x="796545" y="1774855"/>
            <a:ext cx="8520600" cy="51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25" tIns="89925" rIns="89925" bIns="899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787"/>
              </a:spcAft>
              <a:buNone/>
            </a:pPr>
            <a:r>
              <a:rPr lang="en" sz="1283" b="1" dirty="0">
                <a:solidFill>
                  <a:srgbClr val="666666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Benefit from</a:t>
            </a:r>
            <a:r>
              <a:rPr lang="en" sz="1283" b="1" dirty="0">
                <a:solidFill>
                  <a:schemeClr val="accent1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 </a:t>
            </a:r>
            <a:r>
              <a:rPr lang="en" sz="1283" b="1" dirty="0">
                <a:solidFill>
                  <a:schemeClr val="dk2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decades of experience</a:t>
            </a:r>
            <a:r>
              <a:rPr lang="en" sz="1283" b="1" dirty="0">
                <a:solidFill>
                  <a:schemeClr val="accent1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 </a:t>
            </a:r>
            <a:r>
              <a:rPr lang="en" sz="1283" b="1" dirty="0">
                <a:solidFill>
                  <a:srgbClr val="5D6060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delivering in-office breast imaging services nationwide</a:t>
            </a:r>
            <a:endParaRPr sz="1283" b="1" dirty="0">
              <a:solidFill>
                <a:srgbClr val="5D6060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58" name="Google Shape;358;p28"/>
          <p:cNvSpPr txBox="1"/>
          <p:nvPr/>
        </p:nvSpPr>
        <p:spPr>
          <a:xfrm>
            <a:off x="796545" y="2304586"/>
            <a:ext cx="5914200" cy="51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25" tIns="89925" rIns="89925" bIns="899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787"/>
              </a:spcAft>
              <a:buNone/>
            </a:pPr>
            <a:r>
              <a:rPr lang="en" sz="1283" b="1">
                <a:solidFill>
                  <a:srgbClr val="5D6060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Instantly elevate your practice with</a:t>
            </a:r>
            <a:r>
              <a:rPr lang="en" sz="1283" b="1">
                <a:solidFill>
                  <a:srgbClr val="5D6060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 </a:t>
            </a:r>
            <a:r>
              <a:rPr lang="en" sz="1283" b="1">
                <a:solidFill>
                  <a:schemeClr val="dk2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no capital equipment investment</a:t>
            </a:r>
            <a:endParaRPr sz="1283" b="1">
              <a:solidFill>
                <a:schemeClr val="dk2"/>
              </a:solidFill>
              <a:latin typeface="Century Gothic" panose="020B0502020202020204" pitchFamily="34" charset="0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9" name="Google Shape;359;p28"/>
          <p:cNvSpPr txBox="1"/>
          <p:nvPr/>
        </p:nvSpPr>
        <p:spPr>
          <a:xfrm>
            <a:off x="796545" y="2834318"/>
            <a:ext cx="6748200" cy="51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25" tIns="89925" rIns="89925" bIns="899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787"/>
              </a:spcAft>
              <a:buNone/>
            </a:pPr>
            <a:r>
              <a:rPr lang="en" sz="1283" b="1">
                <a:solidFill>
                  <a:schemeClr val="dk2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Improve patient satisfaction,</a:t>
            </a:r>
            <a:r>
              <a:rPr lang="en" sz="1283" b="1">
                <a:solidFill>
                  <a:srgbClr val="5D6060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 </a:t>
            </a:r>
            <a:r>
              <a:rPr lang="en" sz="1283" b="1">
                <a:solidFill>
                  <a:srgbClr val="5D6060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loyalty and clinical outcomes</a:t>
            </a:r>
            <a:endParaRPr sz="1283" b="1">
              <a:solidFill>
                <a:srgbClr val="5D6060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60" name="Google Shape;360;p28"/>
          <p:cNvSpPr txBox="1"/>
          <p:nvPr/>
        </p:nvSpPr>
        <p:spPr>
          <a:xfrm>
            <a:off x="796545" y="3364049"/>
            <a:ext cx="6465600" cy="51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25" tIns="89925" rIns="89925" bIns="899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787"/>
              </a:spcAft>
              <a:buNone/>
            </a:pPr>
            <a:r>
              <a:rPr lang="en" sz="1283" b="1">
                <a:solidFill>
                  <a:schemeClr val="dk2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Drive screening compliance</a:t>
            </a:r>
            <a:r>
              <a:rPr lang="en" sz="1283" b="1">
                <a:solidFill>
                  <a:schemeClr val="dk1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 </a:t>
            </a:r>
            <a:r>
              <a:rPr lang="en" sz="1283" b="1">
                <a:solidFill>
                  <a:srgbClr val="5D6060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and out-perform breast cancer quality metrics</a:t>
            </a:r>
            <a:endParaRPr sz="1283" b="1">
              <a:solidFill>
                <a:srgbClr val="5D6060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61" name="Google Shape;361;p28"/>
          <p:cNvSpPr txBox="1"/>
          <p:nvPr/>
        </p:nvSpPr>
        <p:spPr>
          <a:xfrm>
            <a:off x="796545" y="3893780"/>
            <a:ext cx="6288300" cy="51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25" tIns="89925" rIns="89925" bIns="899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787"/>
              </a:spcAft>
              <a:buNone/>
            </a:pPr>
            <a:r>
              <a:rPr lang="en" sz="1283" b="1">
                <a:solidFill>
                  <a:schemeClr val="dk2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Unlock a new revenue stream</a:t>
            </a:r>
            <a:r>
              <a:rPr lang="en" sz="1283" b="1">
                <a:solidFill>
                  <a:srgbClr val="5D6060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 </a:t>
            </a:r>
            <a:r>
              <a:rPr lang="en" sz="1283" b="1">
                <a:solidFill>
                  <a:srgbClr val="5D6060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– without adding operational complexity</a:t>
            </a:r>
            <a:endParaRPr sz="1283" b="1">
              <a:solidFill>
                <a:srgbClr val="5D6060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362" name="Google Shape;362;p28" title="onsite_icon_full-color.png"/>
          <p:cNvPicPr preferRelativeResize="0"/>
          <p:nvPr/>
        </p:nvPicPr>
        <p:blipFill rotWithShape="1">
          <a:blip r:embed="rId4">
            <a:alphaModFix/>
          </a:blip>
          <a:srcRect l="33206" t="27455" r="32587" b="28261"/>
          <a:stretch/>
        </p:blipFill>
        <p:spPr>
          <a:xfrm>
            <a:off x="8635601" y="4644550"/>
            <a:ext cx="339548" cy="33954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8"/>
          <p:cNvSpPr txBox="1"/>
          <p:nvPr/>
        </p:nvSpPr>
        <p:spPr>
          <a:xfrm>
            <a:off x="6139024" y="4634300"/>
            <a:ext cx="23835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 dirty="0">
                <a:solidFill>
                  <a:srgbClr val="5D6060"/>
                </a:solidFill>
              </a:rPr>
              <a:t>CONFIDENTIAL – Contains proprietary information.</a:t>
            </a:r>
            <a:endParaRPr sz="750" dirty="0">
              <a:solidFill>
                <a:srgbClr val="5D6060"/>
              </a:solidFill>
            </a:endParaRPr>
          </a:p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 dirty="0">
                <a:solidFill>
                  <a:srgbClr val="5D6060"/>
                </a:solidFill>
              </a:rPr>
              <a:t>Not intended for external distribution.</a:t>
            </a:r>
            <a:endParaRPr sz="750" dirty="0">
              <a:solidFill>
                <a:srgbClr val="5D6060"/>
              </a:solidFill>
            </a:endParaRPr>
          </a:p>
        </p:txBody>
      </p:sp>
      <p:sp>
        <p:nvSpPr>
          <p:cNvPr id="364" name="Google Shape;364;p28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65" name="Google Shape;365;p28" title="check-mark.png"/>
          <p:cNvPicPr preferRelativeResize="0"/>
          <p:nvPr/>
        </p:nvPicPr>
        <p:blipFill rotWithShape="1">
          <a:blip r:embed="rId5">
            <a:alphaModFix/>
          </a:blip>
          <a:srcRect l="337" r="327"/>
          <a:stretch/>
        </p:blipFill>
        <p:spPr>
          <a:xfrm>
            <a:off x="438095" y="1811873"/>
            <a:ext cx="317727" cy="30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8" title="check-mark.png"/>
          <p:cNvPicPr preferRelativeResize="0"/>
          <p:nvPr/>
        </p:nvPicPr>
        <p:blipFill rotWithShape="1">
          <a:blip r:embed="rId5">
            <a:alphaModFix/>
          </a:blip>
          <a:srcRect l="337" r="327"/>
          <a:stretch/>
        </p:blipFill>
        <p:spPr>
          <a:xfrm>
            <a:off x="438095" y="2341598"/>
            <a:ext cx="317727" cy="30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8" title="check-mark.png"/>
          <p:cNvPicPr preferRelativeResize="0"/>
          <p:nvPr/>
        </p:nvPicPr>
        <p:blipFill rotWithShape="1">
          <a:blip r:embed="rId5">
            <a:alphaModFix/>
          </a:blip>
          <a:srcRect l="337" r="327"/>
          <a:stretch/>
        </p:blipFill>
        <p:spPr>
          <a:xfrm>
            <a:off x="438095" y="2871323"/>
            <a:ext cx="317727" cy="30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8" title="check-mark.png"/>
          <p:cNvPicPr preferRelativeResize="0"/>
          <p:nvPr/>
        </p:nvPicPr>
        <p:blipFill rotWithShape="1">
          <a:blip r:embed="rId5">
            <a:alphaModFix/>
          </a:blip>
          <a:srcRect l="337" r="327"/>
          <a:stretch/>
        </p:blipFill>
        <p:spPr>
          <a:xfrm>
            <a:off x="438095" y="3401048"/>
            <a:ext cx="317727" cy="30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8" title="check-mark.png"/>
          <p:cNvPicPr preferRelativeResize="0"/>
          <p:nvPr/>
        </p:nvPicPr>
        <p:blipFill rotWithShape="1">
          <a:blip r:embed="rId5">
            <a:alphaModFix/>
          </a:blip>
          <a:srcRect l="337" r="327"/>
          <a:stretch/>
        </p:blipFill>
        <p:spPr>
          <a:xfrm>
            <a:off x="438095" y="3930773"/>
            <a:ext cx="317727" cy="305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29"/>
          <p:cNvPicPr preferRelativeResize="0"/>
          <p:nvPr/>
        </p:nvPicPr>
        <p:blipFill rotWithShape="1">
          <a:blip r:embed="rId3">
            <a:alphaModFix amt="21000"/>
          </a:blip>
          <a:srcRect l="51131" t="-3423" r="-4874" b="-4230"/>
          <a:stretch/>
        </p:blipFill>
        <p:spPr>
          <a:xfrm>
            <a:off x="3790650" y="229596"/>
            <a:ext cx="2960100" cy="40266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9"/>
          <p:cNvSpPr/>
          <p:nvPr/>
        </p:nvSpPr>
        <p:spPr>
          <a:xfrm flipH="1">
            <a:off x="150" y="0"/>
            <a:ext cx="37905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6" name="Google Shape;376;p29"/>
          <p:cNvSpPr txBox="1">
            <a:spLocks noGrp="1"/>
          </p:cNvSpPr>
          <p:nvPr>
            <p:ph type="title"/>
          </p:nvPr>
        </p:nvSpPr>
        <p:spPr>
          <a:xfrm>
            <a:off x="464100" y="42326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Century Gothic" panose="020B0502020202020204" pitchFamily="34" charset="0"/>
              </a:rPr>
              <a:t>Turnkey Support</a:t>
            </a:r>
            <a:endParaRPr b="1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7" name="Google Shape;377;p29"/>
          <p:cNvSpPr txBox="1"/>
          <p:nvPr/>
        </p:nvSpPr>
        <p:spPr>
          <a:xfrm>
            <a:off x="4329315" y="508531"/>
            <a:ext cx="4576800" cy="4266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25" tIns="89925" rIns="89925" bIns="89925" anchor="t" anchorCtr="0">
            <a:spAutoFit/>
          </a:bodyPr>
          <a:lstStyle/>
          <a:p>
            <a:pPr marL="457200" lvl="0" indent="-2952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Poppins"/>
              <a:buChar char="●"/>
            </a:pPr>
            <a:r>
              <a:rPr lang="en" sz="1050" b="1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Breast-specialized radiologists </a:t>
            </a:r>
            <a:endParaRPr sz="1050" b="1" dirty="0">
              <a:solidFill>
                <a:srgbClr val="666666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52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Poppins"/>
              <a:buChar char="●"/>
            </a:pPr>
            <a:r>
              <a:rPr lang="en" sz="1050" b="1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Dedicated implementation and operations support team</a:t>
            </a:r>
            <a:endParaRPr sz="1050" b="1" dirty="0">
              <a:solidFill>
                <a:srgbClr val="666666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52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Poppins"/>
              <a:buChar char="●"/>
            </a:pPr>
            <a:r>
              <a:rPr lang="en" sz="1050" b="1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Highly-skilled mammography technologists</a:t>
            </a:r>
            <a:endParaRPr sz="1050" b="1" dirty="0">
              <a:solidFill>
                <a:srgbClr val="666666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52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Poppins"/>
              <a:buChar char="●"/>
            </a:pPr>
            <a:r>
              <a:rPr lang="en" sz="1050" b="1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Patient coordination</a:t>
            </a:r>
            <a:r>
              <a:rPr lang="en" sz="1050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and follow-up communication</a:t>
            </a:r>
            <a:endParaRPr sz="1050" dirty="0">
              <a:solidFill>
                <a:srgbClr val="666666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52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Poppins"/>
              <a:buChar char="●"/>
            </a:pPr>
            <a:r>
              <a:rPr lang="en" sz="1050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All equipment and mammography supplies and maintenance with </a:t>
            </a:r>
            <a:r>
              <a:rPr lang="en" sz="1050" b="1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zero upfront cost</a:t>
            </a:r>
            <a:endParaRPr sz="1050" b="1" dirty="0">
              <a:solidFill>
                <a:srgbClr val="666666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52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Poppins"/>
              <a:buChar char="●"/>
            </a:pPr>
            <a:r>
              <a:rPr lang="en" sz="1050" b="1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Full MQSA compliance and ACR accreditation oversight</a:t>
            </a:r>
            <a:r>
              <a:rPr lang="en" sz="1050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including inspection management</a:t>
            </a:r>
            <a:endParaRPr sz="1050" dirty="0">
              <a:solidFill>
                <a:srgbClr val="666666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52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Poppins"/>
              <a:buChar char="●"/>
            </a:pPr>
            <a:r>
              <a:rPr lang="en" sz="1050" b="1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Seamless PACS and mammography information system platform</a:t>
            </a:r>
            <a:r>
              <a:rPr lang="en" sz="1050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for imaging reporting</a:t>
            </a:r>
            <a:endParaRPr sz="1050" dirty="0">
              <a:solidFill>
                <a:srgbClr val="666666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52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Poppins"/>
              <a:buChar char="●"/>
            </a:pPr>
            <a:r>
              <a:rPr lang="en" sz="1050" b="1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24-hour average turnaround time</a:t>
            </a:r>
            <a:r>
              <a:rPr lang="en" sz="1050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for screening interpretations</a:t>
            </a:r>
            <a:endParaRPr sz="1050" dirty="0">
              <a:solidFill>
                <a:srgbClr val="666666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52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Poppins"/>
              <a:buChar char="●"/>
            </a:pPr>
            <a:r>
              <a:rPr lang="en" sz="1050" b="1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Proven marketing and outreach programs</a:t>
            </a:r>
            <a:r>
              <a:rPr lang="en" sz="1050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to boost patient </a:t>
            </a:r>
            <a:r>
              <a:rPr lang="en" sz="1050" b="1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compliance</a:t>
            </a:r>
            <a:endParaRPr sz="1050" b="1" dirty="0">
              <a:solidFill>
                <a:srgbClr val="666666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787"/>
              </a:spcAft>
              <a:buNone/>
            </a:pPr>
            <a:endParaRPr sz="1283" dirty="0">
              <a:solidFill>
                <a:srgbClr val="666666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78" name="Google Shape;378;p29"/>
          <p:cNvSpPr txBox="1"/>
          <p:nvPr/>
        </p:nvSpPr>
        <p:spPr>
          <a:xfrm>
            <a:off x="464100" y="1069525"/>
            <a:ext cx="2383500" cy="3239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25" tIns="89925" rIns="89925" bIns="899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Onsite manages the complexity—so your practice doesn’t have to. </a:t>
            </a:r>
            <a:endParaRPr sz="1150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0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From staffing and training to equipment, compliance, billing support, marketing, technology and patient navigation, we handle the heavy lift behind the scenes. </a:t>
            </a:r>
            <a:endParaRPr sz="1150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0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You stay focused on </a:t>
            </a:r>
            <a:r>
              <a:rPr lang="en" sz="115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delivering exceptional care </a:t>
            </a:r>
            <a:r>
              <a:rPr lang="en" sz="1150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while we power the operation.</a:t>
            </a:r>
            <a:endParaRPr sz="1150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380" name="Google Shape;380;p29"/>
          <p:cNvSpPr txBox="1"/>
          <p:nvPr/>
        </p:nvSpPr>
        <p:spPr>
          <a:xfrm>
            <a:off x="6139024" y="4634300"/>
            <a:ext cx="23835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CONFIDENTIAL – Contains proprietary information.</a:t>
            </a:r>
            <a:endParaRPr sz="750">
              <a:solidFill>
                <a:srgbClr val="5D6060"/>
              </a:solidFill>
            </a:endParaRPr>
          </a:p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5D6060"/>
                </a:solidFill>
              </a:rPr>
              <a:t>Not intended for external distribution.</a:t>
            </a:r>
            <a:endParaRPr sz="750">
              <a:solidFill>
                <a:srgbClr val="5D6060"/>
              </a:solidFill>
            </a:endParaRPr>
          </a:p>
        </p:txBody>
      </p:sp>
      <p:pic>
        <p:nvPicPr>
          <p:cNvPr id="381" name="Google Shape;381;p29" title="GettyImages-499810145.png"/>
          <p:cNvPicPr preferRelativeResize="0"/>
          <p:nvPr/>
        </p:nvPicPr>
        <p:blipFill rotWithShape="1">
          <a:blip r:embed="rId4">
            <a:alphaModFix/>
          </a:blip>
          <a:srcRect l="1305" r="1305"/>
          <a:stretch/>
        </p:blipFill>
        <p:spPr>
          <a:xfrm>
            <a:off x="2124925" y="995975"/>
            <a:ext cx="3230476" cy="4147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0"/>
          <p:cNvSpPr/>
          <p:nvPr/>
        </p:nvSpPr>
        <p:spPr>
          <a:xfrm>
            <a:off x="0" y="1307075"/>
            <a:ext cx="9144000" cy="1462200"/>
          </a:xfrm>
          <a:prstGeom prst="rect">
            <a:avLst/>
          </a:prstGeom>
          <a:solidFill>
            <a:srgbClr val="9F8EB6">
              <a:alpha val="23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cxnSp>
        <p:nvCxnSpPr>
          <p:cNvPr id="387" name="Google Shape;387;p30"/>
          <p:cNvCxnSpPr/>
          <p:nvPr/>
        </p:nvCxnSpPr>
        <p:spPr>
          <a:xfrm rot="10800000" flipH="1">
            <a:off x="2975608" y="2252300"/>
            <a:ext cx="336600" cy="4599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8" name="Google Shape;388;p30"/>
          <p:cNvCxnSpPr/>
          <p:nvPr/>
        </p:nvCxnSpPr>
        <p:spPr>
          <a:xfrm rot="10800000" flipH="1">
            <a:off x="4408177" y="2252300"/>
            <a:ext cx="336600" cy="4599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9" name="Google Shape;389;p30"/>
          <p:cNvCxnSpPr/>
          <p:nvPr/>
        </p:nvCxnSpPr>
        <p:spPr>
          <a:xfrm rot="10800000" flipH="1">
            <a:off x="7754689" y="2252300"/>
            <a:ext cx="336600" cy="4599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0" name="Google Shape;390;p30"/>
          <p:cNvCxnSpPr/>
          <p:nvPr/>
        </p:nvCxnSpPr>
        <p:spPr>
          <a:xfrm rot="10800000" flipH="1">
            <a:off x="1792948" y="2309550"/>
            <a:ext cx="336600" cy="4599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1" name="Google Shape;391;p30"/>
          <p:cNvCxnSpPr/>
          <p:nvPr/>
        </p:nvCxnSpPr>
        <p:spPr>
          <a:xfrm rot="10800000" flipH="1">
            <a:off x="5642451" y="2252300"/>
            <a:ext cx="336600" cy="4599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2" name="Google Shape;392;p30"/>
          <p:cNvCxnSpPr/>
          <p:nvPr/>
        </p:nvCxnSpPr>
        <p:spPr>
          <a:xfrm rot="10800000" flipH="1">
            <a:off x="6605647" y="2252300"/>
            <a:ext cx="336600" cy="4599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3" name="Google Shape;393;p30"/>
          <p:cNvSpPr/>
          <p:nvPr/>
        </p:nvSpPr>
        <p:spPr>
          <a:xfrm>
            <a:off x="-8203" y="2769275"/>
            <a:ext cx="9144000" cy="1158000"/>
          </a:xfrm>
          <a:prstGeom prst="rect">
            <a:avLst/>
          </a:prstGeom>
          <a:solidFill>
            <a:srgbClr val="8EB769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cxnSp>
        <p:nvCxnSpPr>
          <p:cNvPr id="394" name="Google Shape;394;p30"/>
          <p:cNvCxnSpPr/>
          <p:nvPr/>
        </p:nvCxnSpPr>
        <p:spPr>
          <a:xfrm rot="10800000" flipH="1">
            <a:off x="758323" y="2309550"/>
            <a:ext cx="336600" cy="4599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5" name="Google Shape;395;p30"/>
          <p:cNvSpPr txBox="1">
            <a:spLocks noGrp="1"/>
          </p:cNvSpPr>
          <p:nvPr>
            <p:ph type="title"/>
          </p:nvPr>
        </p:nvSpPr>
        <p:spPr>
          <a:xfrm>
            <a:off x="311700" y="297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The Onsite Model</a:t>
            </a:r>
            <a:endParaRPr b="1" dirty="0">
              <a:latin typeface="Century Gothic" panose="020B0502020202020204" pitchFamily="34" charset="0"/>
            </a:endParaRPr>
          </a:p>
        </p:txBody>
      </p:sp>
      <p:cxnSp>
        <p:nvCxnSpPr>
          <p:cNvPr id="396" name="Google Shape;396;p30"/>
          <p:cNvCxnSpPr/>
          <p:nvPr/>
        </p:nvCxnSpPr>
        <p:spPr>
          <a:xfrm>
            <a:off x="362950" y="2769450"/>
            <a:ext cx="84261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7" name="Google Shape;397;p30"/>
          <p:cNvCxnSpPr/>
          <p:nvPr/>
        </p:nvCxnSpPr>
        <p:spPr>
          <a:xfrm rot="10800000">
            <a:off x="3591702" y="2769450"/>
            <a:ext cx="336600" cy="4599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98" name="Google Shape;398;p30"/>
          <p:cNvGrpSpPr/>
          <p:nvPr/>
        </p:nvGrpSpPr>
        <p:grpSpPr>
          <a:xfrm>
            <a:off x="482778" y="1933764"/>
            <a:ext cx="1117503" cy="367772"/>
            <a:chOff x="557300" y="1849925"/>
            <a:chExt cx="1310700" cy="254725"/>
          </a:xfrm>
          <a:solidFill>
            <a:schemeClr val="tx2"/>
          </a:solidFill>
        </p:grpSpPr>
        <p:sp>
          <p:nvSpPr>
            <p:cNvPr id="399" name="Google Shape;399;p30"/>
            <p:cNvSpPr/>
            <p:nvPr/>
          </p:nvSpPr>
          <p:spPr>
            <a:xfrm>
              <a:off x="557300" y="1849950"/>
              <a:ext cx="1310700" cy="25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00" name="Google Shape;400;p30"/>
            <p:cNvSpPr txBox="1"/>
            <p:nvPr/>
          </p:nvSpPr>
          <p:spPr>
            <a:xfrm>
              <a:off x="593592" y="1849925"/>
              <a:ext cx="1238100" cy="25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3225" tIns="63225" rIns="63225" bIns="632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37" b="1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IMPLEMENTATION TEAM</a:t>
              </a:r>
              <a:endParaRPr sz="737" dirty="0">
                <a:solidFill>
                  <a:schemeClr val="dk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01" name="Google Shape;401;p30"/>
          <p:cNvGrpSpPr/>
          <p:nvPr/>
        </p:nvGrpSpPr>
        <p:grpSpPr>
          <a:xfrm>
            <a:off x="1670480" y="1940778"/>
            <a:ext cx="925878" cy="367772"/>
            <a:chOff x="557300" y="1849925"/>
            <a:chExt cx="1310700" cy="254725"/>
          </a:xfrm>
          <a:solidFill>
            <a:schemeClr val="tx2"/>
          </a:solidFill>
        </p:grpSpPr>
        <p:sp>
          <p:nvSpPr>
            <p:cNvPr id="402" name="Google Shape;402;p30"/>
            <p:cNvSpPr/>
            <p:nvPr/>
          </p:nvSpPr>
          <p:spPr>
            <a:xfrm>
              <a:off x="557300" y="1849950"/>
              <a:ext cx="1310700" cy="25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03" name="Google Shape;403;p30"/>
            <p:cNvSpPr txBox="1"/>
            <p:nvPr/>
          </p:nvSpPr>
          <p:spPr>
            <a:xfrm>
              <a:off x="593592" y="1849925"/>
              <a:ext cx="1238100" cy="25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3225" tIns="63225" rIns="63225" bIns="632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37" b="1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EQUIPMENT</a:t>
              </a:r>
              <a:endParaRPr sz="737" dirty="0">
                <a:solidFill>
                  <a:schemeClr val="dk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04" name="Google Shape;404;p30"/>
          <p:cNvGrpSpPr/>
          <p:nvPr/>
        </p:nvGrpSpPr>
        <p:grpSpPr>
          <a:xfrm>
            <a:off x="2687344" y="1933796"/>
            <a:ext cx="1310700" cy="367772"/>
            <a:chOff x="557300" y="1849925"/>
            <a:chExt cx="1310700" cy="254725"/>
          </a:xfrm>
          <a:solidFill>
            <a:schemeClr val="tx2"/>
          </a:solidFill>
        </p:grpSpPr>
        <p:sp>
          <p:nvSpPr>
            <p:cNvPr id="405" name="Google Shape;405;p30"/>
            <p:cNvSpPr/>
            <p:nvPr/>
          </p:nvSpPr>
          <p:spPr>
            <a:xfrm>
              <a:off x="557300" y="1849950"/>
              <a:ext cx="1310700" cy="25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06" name="Google Shape;406;p30"/>
            <p:cNvSpPr txBox="1"/>
            <p:nvPr/>
          </p:nvSpPr>
          <p:spPr>
            <a:xfrm>
              <a:off x="593592" y="1849925"/>
              <a:ext cx="1238100" cy="25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3225" tIns="63225" rIns="63225" bIns="632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40" b="1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EXPERIENCED AND CERTIFIED IMAGING TECHNOLOGIST</a:t>
              </a:r>
              <a:endParaRPr sz="740" dirty="0">
                <a:solidFill>
                  <a:schemeClr val="dk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07" name="Google Shape;407;p30"/>
          <p:cNvGrpSpPr/>
          <p:nvPr/>
        </p:nvGrpSpPr>
        <p:grpSpPr>
          <a:xfrm>
            <a:off x="4089057" y="1933766"/>
            <a:ext cx="1310700" cy="367772"/>
            <a:chOff x="557300" y="1849925"/>
            <a:chExt cx="1310700" cy="254725"/>
          </a:xfrm>
          <a:solidFill>
            <a:schemeClr val="tx2"/>
          </a:solidFill>
        </p:grpSpPr>
        <p:sp>
          <p:nvSpPr>
            <p:cNvPr id="408" name="Google Shape;408;p30"/>
            <p:cNvSpPr/>
            <p:nvPr/>
          </p:nvSpPr>
          <p:spPr>
            <a:xfrm>
              <a:off x="557300" y="1849950"/>
              <a:ext cx="1310700" cy="25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09" name="Google Shape;409;p30"/>
            <p:cNvSpPr txBox="1"/>
            <p:nvPr/>
          </p:nvSpPr>
          <p:spPr>
            <a:xfrm>
              <a:off x="593592" y="1849925"/>
              <a:ext cx="1238100" cy="25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3225" tIns="63225" rIns="63225" bIns="632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40" b="1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BREAST-SPECIALIZED RADIOLOGISTS</a:t>
              </a:r>
              <a:endParaRPr sz="740" dirty="0">
                <a:solidFill>
                  <a:schemeClr val="dk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10" name="Google Shape;410;p30"/>
          <p:cNvGrpSpPr/>
          <p:nvPr/>
        </p:nvGrpSpPr>
        <p:grpSpPr>
          <a:xfrm>
            <a:off x="5490752" y="1933764"/>
            <a:ext cx="925878" cy="367772"/>
            <a:chOff x="557300" y="1849925"/>
            <a:chExt cx="1310700" cy="254725"/>
          </a:xfrm>
          <a:solidFill>
            <a:schemeClr val="tx2"/>
          </a:solidFill>
        </p:grpSpPr>
        <p:sp>
          <p:nvSpPr>
            <p:cNvPr id="411" name="Google Shape;411;p30"/>
            <p:cNvSpPr/>
            <p:nvPr/>
          </p:nvSpPr>
          <p:spPr>
            <a:xfrm>
              <a:off x="557300" y="1849950"/>
              <a:ext cx="1310700" cy="25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12" name="Google Shape;412;p30"/>
            <p:cNvSpPr txBox="1"/>
            <p:nvPr/>
          </p:nvSpPr>
          <p:spPr>
            <a:xfrm>
              <a:off x="593592" y="1849925"/>
              <a:ext cx="1238100" cy="25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3225" tIns="63225" rIns="63225" bIns="632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37" b="1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FDA &amp; ACR COMPLIANCE</a:t>
              </a:r>
              <a:endParaRPr sz="737" dirty="0">
                <a:solidFill>
                  <a:schemeClr val="dk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13" name="Google Shape;413;p30"/>
          <p:cNvGrpSpPr/>
          <p:nvPr/>
        </p:nvGrpSpPr>
        <p:grpSpPr>
          <a:xfrm>
            <a:off x="6507635" y="1940778"/>
            <a:ext cx="851693" cy="367772"/>
            <a:chOff x="557300" y="1849925"/>
            <a:chExt cx="1310700" cy="254725"/>
          </a:xfrm>
          <a:solidFill>
            <a:schemeClr val="tx2"/>
          </a:solidFill>
        </p:grpSpPr>
        <p:sp>
          <p:nvSpPr>
            <p:cNvPr id="414" name="Google Shape;414;p30"/>
            <p:cNvSpPr/>
            <p:nvPr/>
          </p:nvSpPr>
          <p:spPr>
            <a:xfrm>
              <a:off x="557300" y="1849950"/>
              <a:ext cx="1310700" cy="25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15" name="Google Shape;415;p30"/>
            <p:cNvSpPr txBox="1"/>
            <p:nvPr/>
          </p:nvSpPr>
          <p:spPr>
            <a:xfrm>
              <a:off x="593592" y="1849925"/>
              <a:ext cx="1238100" cy="25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3225" tIns="63225" rIns="63225" bIns="632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37" b="1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MARKETING</a:t>
              </a:r>
              <a:endParaRPr sz="737" dirty="0">
                <a:solidFill>
                  <a:schemeClr val="dk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16" name="Google Shape;416;p30"/>
          <p:cNvGrpSpPr/>
          <p:nvPr/>
        </p:nvGrpSpPr>
        <p:grpSpPr>
          <a:xfrm>
            <a:off x="7450317" y="1933764"/>
            <a:ext cx="1211480" cy="367772"/>
            <a:chOff x="557300" y="1849925"/>
            <a:chExt cx="1310700" cy="254725"/>
          </a:xfrm>
          <a:solidFill>
            <a:schemeClr val="tx2"/>
          </a:solidFill>
        </p:grpSpPr>
        <p:sp>
          <p:nvSpPr>
            <p:cNvPr id="417" name="Google Shape;417;p30"/>
            <p:cNvSpPr/>
            <p:nvPr/>
          </p:nvSpPr>
          <p:spPr>
            <a:xfrm>
              <a:off x="557300" y="1849950"/>
              <a:ext cx="1310700" cy="25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18" name="Google Shape;418;p30"/>
            <p:cNvSpPr txBox="1"/>
            <p:nvPr/>
          </p:nvSpPr>
          <p:spPr>
            <a:xfrm>
              <a:off x="593592" y="1849925"/>
              <a:ext cx="1238100" cy="254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3225" tIns="63225" rIns="63225" bIns="632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40" b="1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PATIENT TRACKING &amp; FOLLOW-UP</a:t>
              </a:r>
              <a:endParaRPr sz="740" dirty="0">
                <a:solidFill>
                  <a:schemeClr val="dk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19" name="Google Shape;419;p30"/>
          <p:cNvSpPr txBox="1"/>
          <p:nvPr/>
        </p:nvSpPr>
        <p:spPr>
          <a:xfrm>
            <a:off x="630720" y="1421818"/>
            <a:ext cx="8095500" cy="45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9F8EB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Onsite Responsibilities </a:t>
            </a:r>
            <a:endParaRPr sz="1500" b="1">
              <a:solidFill>
                <a:srgbClr val="9F8EB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0" name="Google Shape;420;p30"/>
          <p:cNvSpPr txBox="1"/>
          <p:nvPr/>
        </p:nvSpPr>
        <p:spPr>
          <a:xfrm>
            <a:off x="630720" y="3206497"/>
            <a:ext cx="8095500" cy="45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Practice Responsibilities</a:t>
            </a:r>
            <a:endParaRPr sz="1500" b="1">
              <a:solidFill>
                <a:schemeClr val="dk2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21" name="Google Shape;421;p30"/>
          <p:cNvGrpSpPr/>
          <p:nvPr/>
        </p:nvGrpSpPr>
        <p:grpSpPr>
          <a:xfrm>
            <a:off x="3473381" y="3230350"/>
            <a:ext cx="925878" cy="367800"/>
            <a:chOff x="1024750" y="3230360"/>
            <a:chExt cx="1310700" cy="367800"/>
          </a:xfrm>
          <a:solidFill>
            <a:schemeClr val="accent3"/>
          </a:solidFill>
        </p:grpSpPr>
        <p:sp>
          <p:nvSpPr>
            <p:cNvPr id="422" name="Google Shape;422;p30"/>
            <p:cNvSpPr/>
            <p:nvPr/>
          </p:nvSpPr>
          <p:spPr>
            <a:xfrm>
              <a:off x="1024750" y="3230408"/>
              <a:ext cx="1310700" cy="36773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23" name="Google Shape;423;p30"/>
            <p:cNvSpPr txBox="1"/>
            <p:nvPr/>
          </p:nvSpPr>
          <p:spPr>
            <a:xfrm>
              <a:off x="1061042" y="3230360"/>
              <a:ext cx="1238100" cy="367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3225" tIns="63225" rIns="63225" bIns="632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37" b="1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SPACE</a:t>
              </a:r>
              <a:endParaRPr sz="737" dirty="0">
                <a:solidFill>
                  <a:schemeClr val="dk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cxnSp>
        <p:nvCxnSpPr>
          <p:cNvPr id="424" name="Google Shape;424;p30"/>
          <p:cNvCxnSpPr/>
          <p:nvPr/>
        </p:nvCxnSpPr>
        <p:spPr>
          <a:xfrm rot="10800000">
            <a:off x="4939200" y="2769450"/>
            <a:ext cx="336600" cy="4599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25" name="Google Shape;425;p30"/>
          <p:cNvGrpSpPr/>
          <p:nvPr/>
        </p:nvGrpSpPr>
        <p:grpSpPr>
          <a:xfrm>
            <a:off x="4689999" y="3230338"/>
            <a:ext cx="1117503" cy="367849"/>
            <a:chOff x="1024750" y="3230360"/>
            <a:chExt cx="1310700" cy="367849"/>
          </a:xfrm>
          <a:solidFill>
            <a:schemeClr val="accent3"/>
          </a:solidFill>
        </p:grpSpPr>
        <p:sp>
          <p:nvSpPr>
            <p:cNvPr id="426" name="Google Shape;426;p30"/>
            <p:cNvSpPr/>
            <p:nvPr/>
          </p:nvSpPr>
          <p:spPr>
            <a:xfrm>
              <a:off x="1024750" y="3230408"/>
              <a:ext cx="1310700" cy="367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27" name="Google Shape;427;p30"/>
            <p:cNvSpPr txBox="1"/>
            <p:nvPr/>
          </p:nvSpPr>
          <p:spPr>
            <a:xfrm>
              <a:off x="1061042" y="3230360"/>
              <a:ext cx="1238100" cy="367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3225" tIns="63225" rIns="63225" bIns="632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37" b="1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APPOINTMENT SCHEDULING</a:t>
              </a:r>
              <a:endParaRPr sz="737" dirty="0">
                <a:solidFill>
                  <a:schemeClr val="dk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cxnSp>
        <p:nvCxnSpPr>
          <p:cNvPr id="428" name="Google Shape;428;p30"/>
          <p:cNvCxnSpPr/>
          <p:nvPr/>
        </p:nvCxnSpPr>
        <p:spPr>
          <a:xfrm rot="10800000">
            <a:off x="7089371" y="2769450"/>
            <a:ext cx="336600" cy="4599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29" name="Google Shape;429;p30"/>
          <p:cNvGrpSpPr/>
          <p:nvPr/>
        </p:nvGrpSpPr>
        <p:grpSpPr>
          <a:xfrm>
            <a:off x="6777703" y="3230360"/>
            <a:ext cx="1310700" cy="367849"/>
            <a:chOff x="1024750" y="3230360"/>
            <a:chExt cx="1310700" cy="367849"/>
          </a:xfrm>
          <a:solidFill>
            <a:schemeClr val="accent3"/>
          </a:solidFill>
        </p:grpSpPr>
        <p:sp>
          <p:nvSpPr>
            <p:cNvPr id="430" name="Google Shape;430;p30"/>
            <p:cNvSpPr/>
            <p:nvPr/>
          </p:nvSpPr>
          <p:spPr>
            <a:xfrm>
              <a:off x="1024750" y="3230408"/>
              <a:ext cx="1310700" cy="367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31" name="Google Shape;431;p30"/>
            <p:cNvSpPr txBox="1"/>
            <p:nvPr/>
          </p:nvSpPr>
          <p:spPr>
            <a:xfrm>
              <a:off x="1061042" y="3230360"/>
              <a:ext cx="1238100" cy="367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3225" tIns="63225" rIns="63225" bIns="632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37" b="1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BILLING/COLLECTING</a:t>
              </a:r>
              <a:endParaRPr sz="737" dirty="0">
                <a:solidFill>
                  <a:schemeClr val="dk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433" name="Google Shape;433;p30"/>
          <p:cNvSpPr/>
          <p:nvPr/>
        </p:nvSpPr>
        <p:spPr>
          <a:xfrm>
            <a:off x="2772682" y="2601150"/>
            <a:ext cx="336600" cy="3366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434" name="Google Shape;434;p30" title="onsite-icons_caduceus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0681" y="2632097"/>
            <a:ext cx="300575" cy="29987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0"/>
          <p:cNvSpPr/>
          <p:nvPr/>
        </p:nvSpPr>
        <p:spPr>
          <a:xfrm>
            <a:off x="1635346" y="2601150"/>
            <a:ext cx="336600" cy="3366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437" name="Google Shape;437;p30" title="onsite-icons_equipment_whit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2025" y="2600868"/>
            <a:ext cx="323250" cy="322478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0"/>
          <p:cNvSpPr/>
          <p:nvPr/>
        </p:nvSpPr>
        <p:spPr>
          <a:xfrm>
            <a:off x="7585276" y="2601150"/>
            <a:ext cx="336600" cy="3366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440" name="Google Shape;440;p30" title="onsite-icons_Exam_whit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5300" y="2583590"/>
            <a:ext cx="342775" cy="34196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0"/>
          <p:cNvSpPr/>
          <p:nvPr/>
        </p:nvSpPr>
        <p:spPr>
          <a:xfrm>
            <a:off x="5461471" y="2601150"/>
            <a:ext cx="336600" cy="3366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443" name="Google Shape;443;p30" title="onsite-icons_gavel_whit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9870" y="2569921"/>
            <a:ext cx="341741" cy="3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0"/>
          <p:cNvSpPr/>
          <p:nvPr/>
        </p:nvSpPr>
        <p:spPr>
          <a:xfrm>
            <a:off x="3510402" y="2601150"/>
            <a:ext cx="336600" cy="336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446" name="Google Shape;446;p30" title="onsite-icons_hospital_white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35013" y="2623732"/>
            <a:ext cx="287375" cy="28737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0"/>
          <p:cNvSpPr/>
          <p:nvPr/>
        </p:nvSpPr>
        <p:spPr>
          <a:xfrm>
            <a:off x="4857900" y="2601150"/>
            <a:ext cx="336600" cy="336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449" name="Google Shape;449;p30" title="onsite-icons_Medicare_white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56625" y="2598244"/>
            <a:ext cx="339142" cy="33832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0"/>
          <p:cNvSpPr/>
          <p:nvPr/>
        </p:nvSpPr>
        <p:spPr>
          <a:xfrm>
            <a:off x="630723" y="2601150"/>
            <a:ext cx="336600" cy="3366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452" name="Google Shape;452;p30" title="onsite-icons_patient-satisfaction_white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0722" y="2602605"/>
            <a:ext cx="336600" cy="3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0"/>
          <p:cNvSpPr/>
          <p:nvPr/>
        </p:nvSpPr>
        <p:spPr>
          <a:xfrm>
            <a:off x="4227197" y="2601150"/>
            <a:ext cx="336600" cy="3366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455" name="Google Shape;455;p30" title="onsite-icons_provider_white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98477" y="2570392"/>
            <a:ext cx="394037" cy="394037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0"/>
          <p:cNvSpPr/>
          <p:nvPr/>
        </p:nvSpPr>
        <p:spPr>
          <a:xfrm>
            <a:off x="6424667" y="2601150"/>
            <a:ext cx="336600" cy="3366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458" name="Google Shape;458;p30" title="onsite-icons_technology_white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25725" y="2600455"/>
            <a:ext cx="341725" cy="34091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0"/>
          <p:cNvSpPr/>
          <p:nvPr/>
        </p:nvSpPr>
        <p:spPr>
          <a:xfrm>
            <a:off x="7008071" y="2601150"/>
            <a:ext cx="336600" cy="336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461" name="Google Shape;461;p30" title="GettyImages-2156919821 [Converted]-42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964203" y="2583591"/>
            <a:ext cx="362574" cy="302351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0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entury Gothic" panose="020B0502020202020204" pitchFamily="34" charset="0"/>
              </a:rPr>
              <a:t>14</a:t>
            </a:fld>
            <a:endParaRPr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1"/>
          <p:cNvSpPr/>
          <p:nvPr/>
        </p:nvSpPr>
        <p:spPr>
          <a:xfrm>
            <a:off x="-1125" y="-3925"/>
            <a:ext cx="9144000" cy="4437900"/>
          </a:xfrm>
          <a:prstGeom prst="rect">
            <a:avLst/>
          </a:prstGeom>
          <a:solidFill>
            <a:srgbClr val="9F8EB6">
              <a:alpha val="1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468" name="Google Shape;468;p31"/>
          <p:cNvSpPr txBox="1">
            <a:spLocks noGrp="1"/>
          </p:cNvSpPr>
          <p:nvPr>
            <p:ph type="title"/>
          </p:nvPr>
        </p:nvSpPr>
        <p:spPr>
          <a:xfrm>
            <a:off x="311700" y="297225"/>
            <a:ext cx="514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Services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469" name="Google Shape;469;p31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entury Gothic" panose="020B0502020202020204" pitchFamily="34" charset="0"/>
              </a:rPr>
              <a:t>15</a:t>
            </a:fld>
            <a:endParaRPr>
              <a:latin typeface="Century Gothic" panose="020B0502020202020204" pitchFamily="34" charset="0"/>
            </a:endParaRPr>
          </a:p>
        </p:txBody>
      </p:sp>
      <p:sp>
        <p:nvSpPr>
          <p:cNvPr id="470" name="Google Shape;470;p31"/>
          <p:cNvSpPr txBox="1"/>
          <p:nvPr/>
        </p:nvSpPr>
        <p:spPr>
          <a:xfrm>
            <a:off x="892102" y="985541"/>
            <a:ext cx="5860500" cy="257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425" tIns="104425" rIns="104425" bIns="104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77" b="1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3D Screening Mammography with integrated AI software</a:t>
            </a:r>
            <a:endParaRPr sz="1277" b="1" dirty="0">
              <a:solidFill>
                <a:srgbClr val="666666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77" b="1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Additional service offerings: </a:t>
            </a:r>
            <a:endParaRPr sz="1277" b="1" dirty="0">
              <a:solidFill>
                <a:srgbClr val="666666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212383" lvl="0" indent="-24040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77"/>
              <a:buFont typeface="Poppins Medium"/>
              <a:buChar char="●"/>
            </a:pPr>
            <a:r>
              <a:rPr lang="en" sz="1277" dirty="0">
                <a:solidFill>
                  <a:srgbClr val="666666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Automated Whole-Breast Ultrasound (ABUS)</a:t>
            </a:r>
            <a:endParaRPr sz="1277" dirty="0">
              <a:solidFill>
                <a:srgbClr val="666666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  <a:p>
            <a:pPr marL="212383" lvl="0" indent="-24040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77"/>
              <a:buFont typeface="Poppins Medium"/>
              <a:buChar char="●"/>
            </a:pPr>
            <a:r>
              <a:rPr lang="en" sz="1277" dirty="0">
                <a:solidFill>
                  <a:srgbClr val="666666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Diagnostic Mammography</a:t>
            </a:r>
            <a:endParaRPr sz="1277" dirty="0">
              <a:solidFill>
                <a:srgbClr val="666666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  <a:p>
            <a:pPr marL="212383" lvl="0" indent="-24040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77"/>
              <a:buFont typeface="Poppins Medium"/>
              <a:buChar char="●"/>
            </a:pPr>
            <a:r>
              <a:rPr lang="en" sz="1277" dirty="0">
                <a:solidFill>
                  <a:srgbClr val="666666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Diagnostic Breast Ultrasound</a:t>
            </a:r>
            <a:endParaRPr sz="1277" dirty="0">
              <a:solidFill>
                <a:srgbClr val="666666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  <a:p>
            <a:pPr marL="212383" lvl="0" indent="-24040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77"/>
              <a:buFont typeface="Poppins Medium"/>
              <a:buChar char="●"/>
            </a:pPr>
            <a:r>
              <a:rPr lang="en" sz="1277" dirty="0">
                <a:solidFill>
                  <a:srgbClr val="666666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DEXA</a:t>
            </a:r>
            <a:endParaRPr sz="1277" dirty="0">
              <a:solidFill>
                <a:srgbClr val="666666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929"/>
              </a:spcBef>
              <a:spcAft>
                <a:spcPts val="914"/>
              </a:spcAft>
              <a:buNone/>
            </a:pPr>
            <a:endParaRPr sz="1490" dirty="0">
              <a:solidFill>
                <a:srgbClr val="666666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473" name="Google Shape;473;p31" title="check-mark.png"/>
          <p:cNvPicPr preferRelativeResize="0"/>
          <p:nvPr/>
        </p:nvPicPr>
        <p:blipFill rotWithShape="1">
          <a:blip r:embed="rId3">
            <a:alphaModFix/>
          </a:blip>
          <a:srcRect l="337" r="327"/>
          <a:stretch/>
        </p:blipFill>
        <p:spPr>
          <a:xfrm>
            <a:off x="438100" y="1075296"/>
            <a:ext cx="368978" cy="354417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1"/>
          <p:cNvSpPr/>
          <p:nvPr/>
        </p:nvSpPr>
        <p:spPr>
          <a:xfrm>
            <a:off x="0" y="3374250"/>
            <a:ext cx="9144000" cy="105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475" name="Google Shape;475;p31"/>
          <p:cNvSpPr txBox="1"/>
          <p:nvPr/>
        </p:nvSpPr>
        <p:spPr>
          <a:xfrm>
            <a:off x="438100" y="3609975"/>
            <a:ext cx="7275600" cy="729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150" b="1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The convenience of our comprehensive service line encourages patients to stay current with their annual screenings, strengthening the overall quality of preventive care at your practice.</a:t>
            </a:r>
            <a:endParaRPr sz="1150" b="1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476" name="Google Shape;476;p31" title="GettyImages-996271418.jpg"/>
          <p:cNvPicPr preferRelativeResize="0"/>
          <p:nvPr/>
        </p:nvPicPr>
        <p:blipFill rotWithShape="1">
          <a:blip r:embed="rId4">
            <a:alphaModFix/>
          </a:blip>
          <a:srcRect l="16424" r="27386"/>
          <a:stretch/>
        </p:blipFill>
        <p:spPr>
          <a:xfrm>
            <a:off x="6139025" y="191925"/>
            <a:ext cx="3410400" cy="341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77" name="Google Shape;477;p31"/>
          <p:cNvSpPr/>
          <p:nvPr/>
        </p:nvSpPr>
        <p:spPr>
          <a:xfrm>
            <a:off x="9142875" y="297225"/>
            <a:ext cx="763500" cy="3556800"/>
          </a:xfrm>
          <a:prstGeom prst="rect">
            <a:avLst/>
          </a:prstGeom>
          <a:solidFill>
            <a:srgbClr val="FAFB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2"/>
          <p:cNvSpPr/>
          <p:nvPr/>
        </p:nvSpPr>
        <p:spPr>
          <a:xfrm>
            <a:off x="-1050" y="50"/>
            <a:ext cx="3925800" cy="5143500"/>
          </a:xfrm>
          <a:prstGeom prst="rect">
            <a:avLst/>
          </a:prstGeom>
          <a:solidFill>
            <a:srgbClr val="F0E3D9">
              <a:alpha val="7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483" name="Google Shape;483;p32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entury Gothic" panose="020B0502020202020204" pitchFamily="34" charset="0"/>
              </a:rPr>
              <a:t>16</a:t>
            </a:fld>
            <a:endParaRPr>
              <a:latin typeface="Century Gothic" panose="020B0502020202020204" pitchFamily="34" charset="0"/>
            </a:endParaRPr>
          </a:p>
        </p:txBody>
      </p:sp>
      <p:sp>
        <p:nvSpPr>
          <p:cNvPr id="484" name="Google Shape;484;p32"/>
          <p:cNvSpPr txBox="1"/>
          <p:nvPr/>
        </p:nvSpPr>
        <p:spPr>
          <a:xfrm>
            <a:off x="5152666" y="2156909"/>
            <a:ext cx="3278400" cy="526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0" tIns="98200" rIns="98200" bIns="982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74"/>
              </a:spcAft>
              <a:buNone/>
            </a:pPr>
            <a:r>
              <a:rPr lang="en" sz="1201">
                <a:solidFill>
                  <a:srgbClr val="434343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Reduce false positives and callbacks</a:t>
            </a:r>
            <a:endParaRPr sz="1401">
              <a:solidFill>
                <a:srgbClr val="434343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85" name="Google Shape;485;p32"/>
          <p:cNvSpPr txBox="1"/>
          <p:nvPr/>
        </p:nvSpPr>
        <p:spPr>
          <a:xfrm>
            <a:off x="5152658" y="2672614"/>
            <a:ext cx="2747700" cy="52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825" tIns="99825" rIns="99825" bIns="998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74"/>
              </a:spcAft>
              <a:buNone/>
            </a:pPr>
            <a:r>
              <a:rPr lang="en" sz="1201" dirty="0">
                <a:solidFill>
                  <a:srgbClr val="434343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Detect breast cancer earlier</a:t>
            </a:r>
            <a:endParaRPr sz="1201" dirty="0">
              <a:solidFill>
                <a:srgbClr val="434343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86" name="Google Shape;486;p32"/>
          <p:cNvSpPr txBox="1"/>
          <p:nvPr/>
        </p:nvSpPr>
        <p:spPr>
          <a:xfrm>
            <a:off x="5152667" y="3191541"/>
            <a:ext cx="2806589" cy="1102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0" tIns="98200" rIns="98200" bIns="982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1" dirty="0">
                <a:solidFill>
                  <a:srgbClr val="434343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Improve detection in tumors in women with dense breast tissue</a:t>
            </a:r>
            <a:endParaRPr sz="1201" dirty="0">
              <a:solidFill>
                <a:srgbClr val="434343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874"/>
              </a:spcBef>
              <a:spcAft>
                <a:spcPts val="859"/>
              </a:spcAft>
              <a:buNone/>
            </a:pPr>
            <a:endParaRPr sz="1401" dirty="0">
              <a:solidFill>
                <a:srgbClr val="434343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87" name="Google Shape;487;p32"/>
          <p:cNvSpPr txBox="1"/>
          <p:nvPr/>
        </p:nvSpPr>
        <p:spPr>
          <a:xfrm>
            <a:off x="513700" y="283181"/>
            <a:ext cx="3690000" cy="78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3D Screening Mammography with enhanced AI</a:t>
            </a:r>
            <a:endParaRPr sz="1700" b="1">
              <a:solidFill>
                <a:schemeClr val="dk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488" name="Google Shape;488;p32"/>
          <p:cNvGrpSpPr/>
          <p:nvPr/>
        </p:nvGrpSpPr>
        <p:grpSpPr>
          <a:xfrm>
            <a:off x="617685" y="2573250"/>
            <a:ext cx="3014067" cy="2193486"/>
            <a:chOff x="6095399" y="2128264"/>
            <a:chExt cx="3170700" cy="2307476"/>
          </a:xfrm>
        </p:grpSpPr>
        <p:sp>
          <p:nvSpPr>
            <p:cNvPr id="489" name="Google Shape;489;p32"/>
            <p:cNvSpPr txBox="1"/>
            <p:nvPr/>
          </p:nvSpPr>
          <p:spPr>
            <a:xfrm>
              <a:off x="6266099" y="2128264"/>
              <a:ext cx="3000000" cy="23074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6900" tIns="86900" rIns="86900" bIns="86900" anchor="t" anchorCtr="0">
              <a:spAutoFit/>
            </a:bodyPr>
            <a:lstStyle/>
            <a:p>
              <a:pPr marL="12072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45" b="1" dirty="0" err="1">
                  <a:solidFill>
                    <a:srgbClr val="434343"/>
                  </a:solidFill>
                  <a:latin typeface="Century Gothic" panose="020B0502020202020204" pitchFamily="34" charset="0"/>
                </a:rPr>
                <a:t>MammoScreen</a:t>
              </a:r>
              <a:r>
                <a:rPr lang="en" sz="1711" b="1" baseline="30000" dirty="0">
                  <a:solidFill>
                    <a:srgbClr val="434343"/>
                  </a:solidFill>
                  <a:latin typeface="Century Gothic" panose="020B0502020202020204" pitchFamily="34" charset="0"/>
                </a:rPr>
                <a:t>®</a:t>
              </a:r>
              <a:endParaRPr sz="1711" b="1" baseline="30000" dirty="0">
                <a:solidFill>
                  <a:srgbClr val="434343"/>
                </a:solidFill>
                <a:latin typeface="Century Gothic" panose="020B0502020202020204" pitchFamily="34" charset="0"/>
              </a:endParaRPr>
            </a:p>
            <a:p>
              <a:pPr marL="12072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45" dirty="0">
                  <a:solidFill>
                    <a:srgbClr val="434343"/>
                  </a:solidFill>
                  <a:latin typeface="Century Gothic" panose="020B0502020202020204" pitchFamily="34" charset="0"/>
                </a:rPr>
                <a:t>•Detects cancer earlier with AI</a:t>
              </a:r>
              <a:endParaRPr sz="1045" dirty="0">
                <a:solidFill>
                  <a:srgbClr val="434343"/>
                </a:solidFill>
                <a:latin typeface="Century Gothic" panose="020B0502020202020204" pitchFamily="34" charset="0"/>
              </a:endParaRPr>
            </a:p>
            <a:p>
              <a:pPr marL="12072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45" b="1" dirty="0" err="1">
                  <a:solidFill>
                    <a:srgbClr val="434343"/>
                  </a:solidFill>
                  <a:latin typeface="Century Gothic" panose="020B0502020202020204" pitchFamily="34" charset="0"/>
                </a:rPr>
                <a:t>Volpara</a:t>
              </a:r>
              <a:r>
                <a:rPr lang="en" sz="1045" b="1" dirty="0">
                  <a:solidFill>
                    <a:srgbClr val="434343"/>
                  </a:solidFill>
                  <a:latin typeface="Century Gothic" panose="020B0502020202020204" pitchFamily="34" charset="0"/>
                </a:rPr>
                <a:t> </a:t>
              </a:r>
              <a:r>
                <a:rPr lang="en" sz="1045" b="1" dirty="0" err="1">
                  <a:solidFill>
                    <a:srgbClr val="434343"/>
                  </a:solidFill>
                  <a:latin typeface="Century Gothic" panose="020B0502020202020204" pitchFamily="34" charset="0"/>
                </a:rPr>
                <a:t>TruDensity</a:t>
              </a:r>
              <a:r>
                <a:rPr lang="en" sz="1711" b="1" baseline="30000" dirty="0">
                  <a:solidFill>
                    <a:srgbClr val="434343"/>
                  </a:solidFill>
                  <a:latin typeface="Century Gothic" panose="020B0502020202020204" pitchFamily="34" charset="0"/>
                </a:rPr>
                <a:t>®</a:t>
              </a:r>
              <a:endParaRPr sz="1711" b="1" baseline="30000" dirty="0">
                <a:solidFill>
                  <a:srgbClr val="434343"/>
                </a:solidFill>
                <a:latin typeface="Century Gothic" panose="020B0502020202020204" pitchFamily="34" charset="0"/>
              </a:endParaRPr>
            </a:p>
            <a:p>
              <a:pPr marL="12072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45" dirty="0">
                  <a:solidFill>
                    <a:srgbClr val="434343"/>
                  </a:solidFill>
                  <a:latin typeface="Century Gothic" panose="020B0502020202020204" pitchFamily="34" charset="0"/>
                </a:rPr>
                <a:t>•Measures breast density accurately</a:t>
              </a:r>
              <a:endParaRPr sz="1045" dirty="0">
                <a:solidFill>
                  <a:srgbClr val="434343"/>
                </a:solidFill>
                <a:latin typeface="Century Gothic" panose="020B0502020202020204" pitchFamily="34" charset="0"/>
              </a:endParaRPr>
            </a:p>
            <a:p>
              <a:pPr marL="12072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45" b="1" dirty="0" err="1">
                  <a:solidFill>
                    <a:srgbClr val="434343"/>
                  </a:solidFill>
                  <a:latin typeface="Century Gothic" panose="020B0502020202020204" pitchFamily="34" charset="0"/>
                </a:rPr>
                <a:t>Volpara</a:t>
              </a:r>
              <a:r>
                <a:rPr lang="en" sz="1045" b="1" dirty="0">
                  <a:solidFill>
                    <a:srgbClr val="434343"/>
                  </a:solidFill>
                  <a:latin typeface="Century Gothic" panose="020B0502020202020204" pitchFamily="34" charset="0"/>
                </a:rPr>
                <a:t> Analytics</a:t>
              </a:r>
              <a:r>
                <a:rPr lang="en" sz="1711" b="1" baseline="30000" dirty="0">
                  <a:solidFill>
                    <a:srgbClr val="434343"/>
                  </a:solidFill>
                  <a:latin typeface="Century Gothic" panose="020B0502020202020204" pitchFamily="34" charset="0"/>
                </a:rPr>
                <a:t>®</a:t>
              </a:r>
              <a:endParaRPr sz="1711" b="1" baseline="30000" dirty="0">
                <a:solidFill>
                  <a:srgbClr val="434343"/>
                </a:solidFill>
                <a:latin typeface="Century Gothic" panose="020B0502020202020204" pitchFamily="34" charset="0"/>
              </a:endParaRPr>
            </a:p>
            <a:p>
              <a:pPr marL="12072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45" dirty="0">
                  <a:solidFill>
                    <a:srgbClr val="434343"/>
                  </a:solidFill>
                  <a:latin typeface="Century Gothic" panose="020B0502020202020204" pitchFamily="34" charset="0"/>
                </a:rPr>
                <a:t>•Optimizes position and image quality</a:t>
              </a:r>
              <a:endParaRPr sz="1045" dirty="0">
                <a:solidFill>
                  <a:srgbClr val="434343"/>
                </a:solidFill>
                <a:latin typeface="Century Gothic" panose="020B0502020202020204" pitchFamily="34" charset="0"/>
              </a:endParaRPr>
            </a:p>
            <a:p>
              <a:pPr marL="12072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45" b="1" dirty="0" err="1">
                  <a:solidFill>
                    <a:srgbClr val="434343"/>
                  </a:solidFill>
                  <a:latin typeface="Century Gothic" panose="020B0502020202020204" pitchFamily="34" charset="0"/>
                </a:rPr>
                <a:t>WhiteRabbit</a:t>
              </a:r>
              <a:r>
                <a:rPr lang="en" sz="1045" b="1" dirty="0">
                  <a:solidFill>
                    <a:srgbClr val="434343"/>
                  </a:solidFill>
                  <a:latin typeface="Century Gothic" panose="020B0502020202020204" pitchFamily="34" charset="0"/>
                </a:rPr>
                <a:t> </a:t>
              </a:r>
              <a:r>
                <a:rPr lang="en" sz="1045" b="1" dirty="0" err="1">
                  <a:solidFill>
                    <a:srgbClr val="434343"/>
                  </a:solidFill>
                  <a:latin typeface="Century Gothic" panose="020B0502020202020204" pitchFamily="34" charset="0"/>
                </a:rPr>
                <a:t>WRRisk</a:t>
              </a:r>
              <a:r>
                <a:rPr lang="en" sz="1711" b="1" baseline="30000" dirty="0">
                  <a:solidFill>
                    <a:srgbClr val="434343"/>
                  </a:solidFill>
                  <a:latin typeface="Century Gothic" panose="020B0502020202020204" pitchFamily="34" charset="0"/>
                </a:rPr>
                <a:t>®</a:t>
              </a:r>
              <a:endParaRPr sz="1711" b="1" baseline="30000" dirty="0">
                <a:solidFill>
                  <a:srgbClr val="434343"/>
                </a:solidFill>
                <a:latin typeface="Century Gothic" panose="020B0502020202020204" pitchFamily="34" charset="0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45" dirty="0">
                  <a:solidFill>
                    <a:srgbClr val="434343"/>
                  </a:solidFill>
                  <a:latin typeface="Century Gothic" panose="020B0502020202020204" pitchFamily="34" charset="0"/>
                </a:rPr>
                <a:t>Calculates lifetime cancer risk</a:t>
              </a:r>
              <a:endParaRPr sz="1330" dirty="0">
                <a:solidFill>
                  <a:srgbClr val="434343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490" name="Google Shape;490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95399" y="2263987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95399" y="2780453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Google Shape;492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95399" y="3307434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95399" y="3830309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6" name="Google Shape;496;p32"/>
          <p:cNvSpPr/>
          <p:nvPr/>
        </p:nvSpPr>
        <p:spPr>
          <a:xfrm>
            <a:off x="-1050" y="256850"/>
            <a:ext cx="9144000" cy="687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497" name="Google Shape;497;p32"/>
          <p:cNvSpPr txBox="1"/>
          <p:nvPr/>
        </p:nvSpPr>
        <p:spPr>
          <a:xfrm>
            <a:off x="2796350" y="377600"/>
            <a:ext cx="5658000" cy="48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3D Screening Mammography with enhanced AI</a:t>
            </a:r>
            <a:endParaRPr sz="170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498" name="Google Shape;498;p32" title="check-mark.png"/>
          <p:cNvPicPr preferRelativeResize="0"/>
          <p:nvPr/>
        </p:nvPicPr>
        <p:blipFill rotWithShape="1">
          <a:blip r:embed="rId4">
            <a:alphaModFix/>
          </a:blip>
          <a:srcRect l="337" r="327"/>
          <a:stretch/>
        </p:blipFill>
        <p:spPr>
          <a:xfrm>
            <a:off x="4860157" y="2716940"/>
            <a:ext cx="310057" cy="29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2" title="check-mark.png"/>
          <p:cNvPicPr preferRelativeResize="0"/>
          <p:nvPr/>
        </p:nvPicPr>
        <p:blipFill rotWithShape="1">
          <a:blip r:embed="rId4">
            <a:alphaModFix/>
          </a:blip>
          <a:srcRect l="337" r="327"/>
          <a:stretch/>
        </p:blipFill>
        <p:spPr>
          <a:xfrm>
            <a:off x="4859120" y="3235293"/>
            <a:ext cx="310057" cy="29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2" title="check-mark.png"/>
          <p:cNvPicPr preferRelativeResize="0"/>
          <p:nvPr/>
        </p:nvPicPr>
        <p:blipFill rotWithShape="1">
          <a:blip r:embed="rId4">
            <a:alphaModFix/>
          </a:blip>
          <a:srcRect l="337" r="327"/>
          <a:stretch/>
        </p:blipFill>
        <p:spPr>
          <a:xfrm>
            <a:off x="4859132" y="2199624"/>
            <a:ext cx="310057" cy="297819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2"/>
          <p:cNvSpPr txBox="1"/>
          <p:nvPr/>
        </p:nvSpPr>
        <p:spPr>
          <a:xfrm>
            <a:off x="4731358" y="1386455"/>
            <a:ext cx="3869100" cy="73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00" tIns="98200" rIns="98200" bIns="982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74"/>
              </a:spcAft>
              <a:buNone/>
            </a:pPr>
            <a:r>
              <a:rPr lang="en" sz="1201" b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Onsite intentionally curates this suite of AI enhancements for mammography so we can:</a:t>
            </a:r>
            <a:endParaRPr sz="1401" b="1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502" name="Google Shape;502;p32" title="GettyImages-996271544.jpg"/>
          <p:cNvPicPr preferRelativeResize="0"/>
          <p:nvPr/>
        </p:nvPicPr>
        <p:blipFill rotWithShape="1">
          <a:blip r:embed="rId5">
            <a:alphaModFix/>
          </a:blip>
          <a:srcRect l="21903" r="21903"/>
          <a:stretch/>
        </p:blipFill>
        <p:spPr>
          <a:xfrm>
            <a:off x="316025" y="185850"/>
            <a:ext cx="2383500" cy="2385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03" name="Google Shape;503;p32"/>
          <p:cNvPicPr preferRelativeResize="0"/>
          <p:nvPr/>
        </p:nvPicPr>
        <p:blipFill rotWithShape="1">
          <a:blip r:embed="rId6">
            <a:alphaModFix/>
          </a:blip>
          <a:srcRect l="17353" t="17933" r="16513" b="13904"/>
          <a:stretch/>
        </p:blipFill>
        <p:spPr>
          <a:xfrm>
            <a:off x="2379900" y="1386450"/>
            <a:ext cx="1981550" cy="169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3"/>
          <p:cNvSpPr/>
          <p:nvPr/>
        </p:nvSpPr>
        <p:spPr>
          <a:xfrm>
            <a:off x="-1050" y="200"/>
            <a:ext cx="4572000" cy="5143500"/>
          </a:xfrm>
          <a:prstGeom prst="rect">
            <a:avLst/>
          </a:prstGeom>
          <a:solidFill>
            <a:srgbClr val="F0E3D9">
              <a:alpha val="4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09" name="Google Shape;509;p33"/>
          <p:cNvSpPr/>
          <p:nvPr/>
        </p:nvSpPr>
        <p:spPr>
          <a:xfrm>
            <a:off x="-1050" y="256850"/>
            <a:ext cx="9144000" cy="687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10" name="Google Shape;510;p33"/>
          <p:cNvSpPr txBox="1"/>
          <p:nvPr/>
        </p:nvSpPr>
        <p:spPr>
          <a:xfrm>
            <a:off x="344696" y="377591"/>
            <a:ext cx="8757600" cy="48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Automated Whole-Breast Ultrasound (ABUS)</a:t>
            </a:r>
            <a:endParaRPr sz="1700" b="1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11" name="Google Shape;511;p33"/>
          <p:cNvSpPr txBox="1"/>
          <p:nvPr/>
        </p:nvSpPr>
        <p:spPr>
          <a:xfrm>
            <a:off x="5403383" y="2071778"/>
            <a:ext cx="3328800" cy="75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900" tIns="70900" rIns="70900" bIns="709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20"/>
              </a:spcAft>
              <a:buNone/>
            </a:pPr>
            <a:r>
              <a:rPr lang="en" sz="1011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Supplemental ultrasound to offer a</a:t>
            </a:r>
            <a:r>
              <a:rPr lang="en" sz="1011" dirty="0">
                <a:solidFill>
                  <a:srgbClr val="434343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 </a:t>
            </a:r>
            <a:r>
              <a:rPr lang="en" sz="1011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more focused view</a:t>
            </a:r>
            <a:r>
              <a:rPr lang="en" sz="1011" dirty="0">
                <a:solidFill>
                  <a:schemeClr val="tx2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 </a:t>
            </a:r>
            <a:r>
              <a:rPr lang="en" sz="1011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at areas of concern and is important for women with dense breast tissue.</a:t>
            </a:r>
            <a:endParaRPr sz="1011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12" name="Google Shape;512;p33"/>
          <p:cNvSpPr txBox="1"/>
          <p:nvPr/>
        </p:nvSpPr>
        <p:spPr>
          <a:xfrm>
            <a:off x="5403362" y="1374085"/>
            <a:ext cx="3094200" cy="75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900" tIns="70900" rIns="70900" bIns="709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20"/>
              </a:spcAft>
              <a:buNone/>
            </a:pPr>
            <a:r>
              <a:rPr lang="en" sz="1011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Our density assessment software helps to</a:t>
            </a:r>
            <a:r>
              <a:rPr lang="en" sz="1011" dirty="0">
                <a:solidFill>
                  <a:srgbClr val="434343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 </a:t>
            </a:r>
            <a:r>
              <a:rPr lang="en" sz="1011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identify those patients with dense breast tissue</a:t>
            </a:r>
            <a:r>
              <a:rPr lang="en" sz="1011" dirty="0">
                <a:solidFill>
                  <a:schemeClr val="tx2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 </a:t>
            </a:r>
            <a:r>
              <a:rPr lang="en" sz="1011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who need a breast ultrasound.</a:t>
            </a:r>
            <a:endParaRPr sz="1011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513" name="Google Shape;513;p33" title="check-mark.png"/>
          <p:cNvPicPr preferRelativeResize="0"/>
          <p:nvPr/>
        </p:nvPicPr>
        <p:blipFill rotWithShape="1">
          <a:blip r:embed="rId3">
            <a:alphaModFix/>
          </a:blip>
          <a:srcRect l="337" r="327"/>
          <a:stretch/>
        </p:blipFill>
        <p:spPr>
          <a:xfrm>
            <a:off x="5113875" y="2153241"/>
            <a:ext cx="250481" cy="24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3" title="check-mark.png"/>
          <p:cNvPicPr preferRelativeResize="0"/>
          <p:nvPr/>
        </p:nvPicPr>
        <p:blipFill rotWithShape="1">
          <a:blip r:embed="rId3">
            <a:alphaModFix/>
          </a:blip>
          <a:srcRect l="337" r="327"/>
          <a:stretch/>
        </p:blipFill>
        <p:spPr>
          <a:xfrm>
            <a:off x="5113866" y="2826746"/>
            <a:ext cx="250481" cy="24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3" title="check-mark.png"/>
          <p:cNvPicPr preferRelativeResize="0"/>
          <p:nvPr/>
        </p:nvPicPr>
        <p:blipFill rotWithShape="1">
          <a:blip r:embed="rId3">
            <a:alphaModFix/>
          </a:blip>
          <a:srcRect l="337" r="327"/>
          <a:stretch/>
        </p:blipFill>
        <p:spPr>
          <a:xfrm>
            <a:off x="5113875" y="1447970"/>
            <a:ext cx="250481" cy="240596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3"/>
          <p:cNvSpPr txBox="1"/>
          <p:nvPr/>
        </p:nvSpPr>
        <p:spPr>
          <a:xfrm>
            <a:off x="5403360" y="2751497"/>
            <a:ext cx="2738100" cy="75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900" tIns="70900" rIns="70900" bIns="709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20"/>
              </a:spcAft>
              <a:buNone/>
            </a:pPr>
            <a:r>
              <a:rPr lang="en" sz="1011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Patients can receive a full complement of screening services</a:t>
            </a:r>
            <a:r>
              <a:rPr lang="en" sz="1011" dirty="0">
                <a:solidFill>
                  <a:srgbClr val="434343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 </a:t>
            </a:r>
            <a:r>
              <a:rPr lang="en" sz="1011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without having to leave your office.</a:t>
            </a:r>
            <a:endParaRPr sz="1011" b="1" dirty="0">
              <a:solidFill>
                <a:schemeClr val="tx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19" name="Google Shape;519;p33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entury Gothic" panose="020B0502020202020204" pitchFamily="34" charset="0"/>
              </a:rPr>
              <a:t>17</a:t>
            </a:fld>
            <a:endParaRPr>
              <a:latin typeface="Century Gothic" panose="020B0502020202020204" pitchFamily="34" charset="0"/>
            </a:endParaRPr>
          </a:p>
        </p:txBody>
      </p:sp>
      <p:pic>
        <p:nvPicPr>
          <p:cNvPr id="520" name="Google Shape;520;p33" title="check-mark.png"/>
          <p:cNvPicPr preferRelativeResize="0"/>
          <p:nvPr/>
        </p:nvPicPr>
        <p:blipFill rotWithShape="1">
          <a:blip r:embed="rId3">
            <a:alphaModFix/>
          </a:blip>
          <a:srcRect l="337" r="327"/>
          <a:stretch/>
        </p:blipFill>
        <p:spPr>
          <a:xfrm>
            <a:off x="5113866" y="3515448"/>
            <a:ext cx="250481" cy="240596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33"/>
          <p:cNvSpPr txBox="1"/>
          <p:nvPr/>
        </p:nvSpPr>
        <p:spPr>
          <a:xfrm>
            <a:off x="5403372" y="3449183"/>
            <a:ext cx="3094200" cy="935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900" tIns="70900" rIns="70900" bIns="709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20"/>
              </a:spcAft>
              <a:buNone/>
            </a:pPr>
            <a:r>
              <a:rPr lang="en" sz="1011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Automated whole-breast ultrasound provides a more</a:t>
            </a:r>
            <a:r>
              <a:rPr lang="en" sz="1011" dirty="0">
                <a:solidFill>
                  <a:srgbClr val="434343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 </a:t>
            </a:r>
            <a:r>
              <a:rPr lang="en" sz="1011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consistent, comprehensive and quick </a:t>
            </a:r>
            <a:r>
              <a:rPr lang="en" sz="1011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way to screen for abnormalities than handheld breast ultrasound</a:t>
            </a:r>
            <a:endParaRPr sz="1011" dirty="0">
              <a:solidFill>
                <a:schemeClr val="accen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522" name="Google Shape;52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275" y="1888225"/>
            <a:ext cx="4059400" cy="221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34" title="GettyImages-1457021971.jpg"/>
          <p:cNvPicPr preferRelativeResize="0"/>
          <p:nvPr/>
        </p:nvPicPr>
        <p:blipFill rotWithShape="1">
          <a:blip r:embed="rId3">
            <a:alphaModFix/>
          </a:blip>
          <a:srcRect l="27945" r="7321" b="90928"/>
          <a:stretch/>
        </p:blipFill>
        <p:spPr>
          <a:xfrm rot="10800000" flipH="1">
            <a:off x="1050" y="-12176"/>
            <a:ext cx="4572001" cy="42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4" title="GettyImages-1457021971.jpg"/>
          <p:cNvPicPr preferRelativeResize="0"/>
          <p:nvPr/>
        </p:nvPicPr>
        <p:blipFill rotWithShape="1">
          <a:blip r:embed="rId3">
            <a:alphaModFix/>
          </a:blip>
          <a:srcRect l="14694" r="20572"/>
          <a:stretch/>
        </p:blipFill>
        <p:spPr>
          <a:xfrm>
            <a:off x="1050" y="416625"/>
            <a:ext cx="4572001" cy="4726876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4"/>
          <p:cNvSpPr/>
          <p:nvPr/>
        </p:nvSpPr>
        <p:spPr>
          <a:xfrm>
            <a:off x="1050" y="-12175"/>
            <a:ext cx="4572000" cy="5155800"/>
          </a:xfrm>
          <a:prstGeom prst="rect">
            <a:avLst/>
          </a:prstGeom>
          <a:solidFill>
            <a:srgbClr val="664F80">
              <a:alpha val="53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32" name="Google Shape;532;p34"/>
          <p:cNvSpPr/>
          <p:nvPr/>
        </p:nvSpPr>
        <p:spPr>
          <a:xfrm>
            <a:off x="4214875" y="249925"/>
            <a:ext cx="4928100" cy="963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33" name="Google Shape;533;p34"/>
          <p:cNvSpPr txBox="1"/>
          <p:nvPr/>
        </p:nvSpPr>
        <p:spPr>
          <a:xfrm>
            <a:off x="4909495" y="370675"/>
            <a:ext cx="4071000" cy="78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Diagnostic Mammography + Breast Ultrasound</a:t>
            </a:r>
            <a:endParaRPr sz="170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34" name="Google Shape;534;p34"/>
          <p:cNvSpPr txBox="1"/>
          <p:nvPr/>
        </p:nvSpPr>
        <p:spPr>
          <a:xfrm>
            <a:off x="4909500" y="1458375"/>
            <a:ext cx="3810900" cy="3242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25" tIns="89925" rIns="89925" bIns="899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Offering comprehensive evaluation of breast abnormalities under one roof, your practice can gain a competitive advantage including: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900"/>
              <a:buFont typeface="Poppins"/>
              <a:buChar char="●"/>
            </a:pPr>
            <a:r>
              <a:rPr lang="en" sz="900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Exceptional quality through continuity of care: 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Patients receive their diagnostic imaging with the same trusted technologists and clinical partners who perform their annual screenings.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ts val="900"/>
              <a:buFont typeface="Poppins"/>
              <a:buChar char="●"/>
            </a:pPr>
            <a:r>
              <a:rPr lang="en" sz="900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Greater access with faster appointment availability:</a:t>
            </a:r>
            <a:r>
              <a:rPr lang="en" sz="900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Onsite’s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integrated model allows practices to schedule diagnostic follow-ups sooner, helping patients get answers quickly and reducing delays in care.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ts val="900"/>
              <a:buFont typeface="Poppins"/>
              <a:buChar char="●"/>
            </a:pPr>
            <a:r>
              <a:rPr lang="en" sz="900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Stronger patient retention that drives volume: 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When patients return to the same practice for both screening and diagnostic imaging, practices see increased continuity, higher satisfaction and improved downstream volume.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35" name="Google Shape;535;p34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D9D2E9"/>
                </a:solidFill>
                <a:latin typeface="Century Gothic" panose="020B0502020202020204" pitchFamily="34" charset="0"/>
              </a:rPr>
              <a:t>18</a:t>
            </a:fld>
            <a:endParaRPr>
              <a:solidFill>
                <a:srgbClr val="D9D2E9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35" title="GettyImages-2148672114.jpg"/>
          <p:cNvPicPr preferRelativeResize="0"/>
          <p:nvPr/>
        </p:nvPicPr>
        <p:blipFill rotWithShape="1">
          <a:blip r:embed="rId3">
            <a:alphaModFix/>
          </a:blip>
          <a:srcRect l="11916" r="28795"/>
          <a:stretch/>
        </p:blipFill>
        <p:spPr>
          <a:xfrm>
            <a:off x="0" y="0"/>
            <a:ext cx="4572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35"/>
          <p:cNvSpPr/>
          <p:nvPr/>
        </p:nvSpPr>
        <p:spPr>
          <a:xfrm>
            <a:off x="0" y="50"/>
            <a:ext cx="4572000" cy="5143500"/>
          </a:xfrm>
          <a:prstGeom prst="rect">
            <a:avLst/>
          </a:prstGeom>
          <a:solidFill>
            <a:srgbClr val="664F80">
              <a:alpha val="53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44" name="Google Shape;544;p35"/>
          <p:cNvSpPr/>
          <p:nvPr/>
        </p:nvSpPr>
        <p:spPr>
          <a:xfrm>
            <a:off x="4279875" y="261525"/>
            <a:ext cx="4863000" cy="687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45" name="Google Shape;545;p35"/>
          <p:cNvSpPr txBox="1"/>
          <p:nvPr/>
        </p:nvSpPr>
        <p:spPr>
          <a:xfrm>
            <a:off x="5017325" y="382250"/>
            <a:ext cx="3688800" cy="48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DEXA Bone Density Scan</a:t>
            </a:r>
            <a:endParaRPr sz="1700" b="1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46" name="Google Shape;546;p35"/>
          <p:cNvSpPr txBox="1"/>
          <p:nvPr/>
        </p:nvSpPr>
        <p:spPr>
          <a:xfrm>
            <a:off x="5017325" y="1380750"/>
            <a:ext cx="3329700" cy="3055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Offering bone density alongside breast screening services not only aids in the early detection of osteoporosis and bone loss but can also:</a:t>
            </a:r>
            <a:endParaRPr sz="105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52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Poppins"/>
              <a:buChar char="●"/>
            </a:pPr>
            <a:r>
              <a:rPr lang="en" sz="1050" b="1">
                <a:solidFill>
                  <a:schemeClr val="accen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Improve patient compliance</a:t>
            </a:r>
            <a:r>
              <a:rPr lang="en" sz="105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with screenings</a:t>
            </a:r>
            <a:endParaRPr sz="105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52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Poppins"/>
              <a:buChar char="●"/>
            </a:pPr>
            <a:r>
              <a:rPr lang="en" sz="105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Provide patients </a:t>
            </a:r>
            <a:r>
              <a:rPr lang="en" sz="1050" b="1">
                <a:solidFill>
                  <a:schemeClr val="accen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convenient access</a:t>
            </a:r>
            <a:r>
              <a:rPr lang="en" sz="105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to both screenings in one visit</a:t>
            </a:r>
            <a:endParaRPr sz="105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5275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Poppins"/>
              <a:buChar char="●"/>
            </a:pPr>
            <a:r>
              <a:rPr lang="en" sz="1050" b="1">
                <a:solidFill>
                  <a:schemeClr val="accen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Enhance patient outcomes</a:t>
            </a:r>
            <a:r>
              <a:rPr lang="en" sz="105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by getting a more complete picture of the patient’s overall health</a:t>
            </a:r>
            <a:endParaRPr sz="105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5275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1050"/>
              <a:buFont typeface="Poppins"/>
              <a:buChar char="●"/>
            </a:pPr>
            <a:r>
              <a:rPr lang="en" sz="105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Attract a </a:t>
            </a:r>
            <a:r>
              <a:rPr lang="en" sz="1050" b="1">
                <a:solidFill>
                  <a:schemeClr val="accen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broader patient base</a:t>
            </a:r>
            <a:endParaRPr sz="1050" b="1">
              <a:solidFill>
                <a:schemeClr val="accen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47" name="Google Shape;547;p35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D9D2E9"/>
                </a:solidFill>
                <a:latin typeface="Century Gothic" panose="020B0502020202020204" pitchFamily="34" charset="0"/>
              </a:rPr>
              <a:t>19</a:t>
            </a:fld>
            <a:endParaRPr>
              <a:solidFill>
                <a:srgbClr val="D9D2E9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/>
          <p:nvPr/>
        </p:nvSpPr>
        <p:spPr>
          <a:xfrm>
            <a:off x="-1125" y="-3925"/>
            <a:ext cx="9144000" cy="4067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3" name="Google Shape;113;p18" title="owh-icon-gradient.png"/>
          <p:cNvPicPr preferRelativeResize="0"/>
          <p:nvPr/>
        </p:nvPicPr>
        <p:blipFill rotWithShape="1">
          <a:blip r:embed="rId3">
            <a:alphaModFix/>
          </a:blip>
          <a:srcRect l="-18732" t="-38671" r="22569" b="54475"/>
          <a:stretch/>
        </p:blipFill>
        <p:spPr>
          <a:xfrm>
            <a:off x="4667300" y="-15025"/>
            <a:ext cx="4475576" cy="407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 title="GettyImages-182763390-edit.jpg"/>
          <p:cNvPicPr preferRelativeResize="0"/>
          <p:nvPr/>
        </p:nvPicPr>
        <p:blipFill rotWithShape="1">
          <a:blip r:embed="rId4">
            <a:alphaModFix/>
          </a:blip>
          <a:srcRect l="11420" t="20930" r="-11420" b="-214"/>
          <a:stretch/>
        </p:blipFill>
        <p:spPr>
          <a:xfrm>
            <a:off x="5592425" y="-976225"/>
            <a:ext cx="4073700" cy="4078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>
            <a:spLocks noGrp="1"/>
          </p:cNvSpPr>
          <p:nvPr>
            <p:ph type="title" idx="4294967295"/>
          </p:nvPr>
        </p:nvSpPr>
        <p:spPr>
          <a:xfrm>
            <a:off x="490250" y="1444075"/>
            <a:ext cx="7088400" cy="18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200" b="1" dirty="0">
                <a:solidFill>
                  <a:schemeClr val="lt1"/>
                </a:solidFill>
                <a:latin typeface="Century Gothic" panose="020B0502020202020204" pitchFamily="34" charset="0"/>
              </a:rPr>
              <a:t>Title</a:t>
            </a:r>
            <a:endParaRPr sz="5200" b="1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Google Shape;116;p18"/>
          <p:cNvSpPr txBox="1">
            <a:spLocks noGrp="1"/>
          </p:cNvSpPr>
          <p:nvPr>
            <p:ph type="title" idx="4294967295"/>
          </p:nvPr>
        </p:nvSpPr>
        <p:spPr>
          <a:xfrm>
            <a:off x="500603" y="3267716"/>
            <a:ext cx="5161500" cy="6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 b="1">
                <a:solidFill>
                  <a:schemeClr val="lt1"/>
                </a:solidFill>
                <a:latin typeface="Century Gothic" panose="020B0502020202020204" pitchFamily="34" charset="0"/>
              </a:rPr>
              <a:t>Date</a:t>
            </a:r>
            <a:endParaRPr sz="2300" b="1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4294967295"/>
          </p:nvPr>
        </p:nvSpPr>
        <p:spPr>
          <a:xfrm>
            <a:off x="500601" y="4261625"/>
            <a:ext cx="3453300" cy="6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entury Gothic" panose="020B0502020202020204" pitchFamily="34" charset="0"/>
              </a:rPr>
              <a:t>Department</a:t>
            </a:r>
            <a:endParaRPr sz="1600" b="1">
              <a:latin typeface="Century Gothic" panose="020B0502020202020204" pitchFamily="34" charset="0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4443275" y="4491178"/>
            <a:ext cx="30000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rgbClr val="5D6060"/>
                </a:solidFill>
              </a:rPr>
              <a:t>CONFIDENTIAL – Contains proprietary information.</a:t>
            </a:r>
            <a:endParaRPr sz="850">
              <a:solidFill>
                <a:srgbClr val="5D6060"/>
              </a:solidFill>
            </a:endParaRPr>
          </a:p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rgbClr val="5D6060"/>
                </a:solidFill>
              </a:rPr>
              <a:t>Not intended for external distribution.</a:t>
            </a:r>
            <a:endParaRPr sz="850">
              <a:solidFill>
                <a:srgbClr val="5D6060"/>
              </a:solidFill>
            </a:endParaRPr>
          </a:p>
        </p:txBody>
      </p:sp>
      <p:pic>
        <p:nvPicPr>
          <p:cNvPr id="119" name="Google Shape;119;p18" title="onsite_primary_full-color_2025.png"/>
          <p:cNvPicPr preferRelativeResize="0"/>
          <p:nvPr/>
        </p:nvPicPr>
        <p:blipFill rotWithShape="1">
          <a:blip r:embed="rId5">
            <a:alphaModFix/>
          </a:blip>
          <a:srcRect l="13364" t="30635" r="14511" b="29454"/>
          <a:stretch/>
        </p:blipFill>
        <p:spPr>
          <a:xfrm>
            <a:off x="7235825" y="4240919"/>
            <a:ext cx="1687599" cy="72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6"/>
          <p:cNvSpPr/>
          <p:nvPr/>
        </p:nvSpPr>
        <p:spPr>
          <a:xfrm>
            <a:off x="2230" y="338"/>
            <a:ext cx="9144000" cy="4512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553" name="Google Shape;553;p36" title="GettyImages-996271544.jpg"/>
          <p:cNvPicPr preferRelativeResize="0"/>
          <p:nvPr/>
        </p:nvPicPr>
        <p:blipFill rotWithShape="1">
          <a:blip r:embed="rId3">
            <a:alphaModFix/>
          </a:blip>
          <a:srcRect t="7700" r="19536" b="2548"/>
          <a:stretch/>
        </p:blipFill>
        <p:spPr>
          <a:xfrm>
            <a:off x="4916187" y="-4764"/>
            <a:ext cx="4237573" cy="2658799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36"/>
          <p:cNvSpPr/>
          <p:nvPr/>
        </p:nvSpPr>
        <p:spPr>
          <a:xfrm>
            <a:off x="4899116" y="-4764"/>
            <a:ext cx="1767960" cy="4512600"/>
          </a:xfrm>
          <a:prstGeom prst="rect">
            <a:avLst/>
          </a:prstGeom>
          <a:gradFill flip="none" rotWithShape="1">
            <a:gsLst>
              <a:gs pos="0">
                <a:schemeClr val="dk1"/>
              </a:gs>
              <a:gs pos="9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55" name="Google Shape;555;p36"/>
          <p:cNvSpPr/>
          <p:nvPr/>
        </p:nvSpPr>
        <p:spPr>
          <a:xfrm rot="-5400000">
            <a:off x="5878318" y="-612726"/>
            <a:ext cx="2026024" cy="45126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56" name="Google Shape;556;p36"/>
          <p:cNvSpPr/>
          <p:nvPr/>
        </p:nvSpPr>
        <p:spPr>
          <a:xfrm>
            <a:off x="-5300" y="2082789"/>
            <a:ext cx="8870700" cy="2438100"/>
          </a:xfrm>
          <a:prstGeom prst="round1Rect">
            <a:avLst>
              <a:gd name="adj" fmla="val 16667"/>
            </a:avLst>
          </a:prstGeom>
          <a:solidFill>
            <a:srgbClr val="F1EA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57" name="Google Shape;557;p36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entury Gothic" panose="020B0502020202020204" pitchFamily="34" charset="0"/>
              </a:rPr>
              <a:t>20</a:t>
            </a:fld>
            <a:endParaRPr>
              <a:latin typeface="Century Gothic" panose="020B0502020202020204" pitchFamily="34" charset="0"/>
            </a:endParaRPr>
          </a:p>
        </p:txBody>
      </p:sp>
      <p:sp>
        <p:nvSpPr>
          <p:cNvPr id="558" name="Google Shape;558;p36"/>
          <p:cNvSpPr txBox="1"/>
          <p:nvPr/>
        </p:nvSpPr>
        <p:spPr>
          <a:xfrm>
            <a:off x="341275" y="850301"/>
            <a:ext cx="7990200" cy="121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25" tIns="89925" rIns="89925" bIns="899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787"/>
              </a:spcAft>
              <a:buNone/>
            </a:pPr>
            <a:r>
              <a:rPr lang="en" sz="1050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We partner with more than </a:t>
            </a:r>
            <a:r>
              <a:rPr lang="en" sz="105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30</a:t>
            </a:r>
            <a:r>
              <a:rPr lang="en" sz="1050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board-certified, U.S.-based breast imaging specialists - our key differentiator in every community we serve. These radiologists have devoted their careers to breast health, bringing a level of specialization that consistently leads to higher-quality results and improved outcomes for the women we serve.</a:t>
            </a:r>
            <a:br>
              <a:rPr lang="en" sz="1050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</a:br>
            <a:br>
              <a:rPr lang="en" sz="1050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</a:br>
            <a:r>
              <a:rPr lang="en" sz="1050" b="1" dirty="0">
                <a:solidFill>
                  <a:schemeClr val="accent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Behind every mammogram is a highly skilled expert dedicated to detecting early breast cancer and saving lives. </a:t>
            </a:r>
            <a:endParaRPr sz="1283" b="1" dirty="0">
              <a:solidFill>
                <a:schemeClr val="accent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59" name="Google Shape;559;p36"/>
          <p:cNvSpPr/>
          <p:nvPr/>
        </p:nvSpPr>
        <p:spPr>
          <a:xfrm>
            <a:off x="897318" y="2654035"/>
            <a:ext cx="1004100" cy="1004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70800" tIns="70800" rIns="70800" bIns="70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83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560" name="Google Shape;560;p36" title="susan-holley-gray.jpg"/>
          <p:cNvPicPr preferRelativeResize="0"/>
          <p:nvPr/>
        </p:nvPicPr>
        <p:blipFill rotWithShape="1">
          <a:blip r:embed="rId4">
            <a:alphaModFix/>
          </a:blip>
          <a:srcRect l="337" r="337"/>
          <a:stretch/>
        </p:blipFill>
        <p:spPr>
          <a:xfrm>
            <a:off x="953178" y="2705830"/>
            <a:ext cx="892500" cy="89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61" name="Google Shape;561;p36"/>
          <p:cNvSpPr txBox="1"/>
          <p:nvPr/>
        </p:nvSpPr>
        <p:spPr>
          <a:xfrm>
            <a:off x="285273" y="3724122"/>
            <a:ext cx="2228189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675" tIns="85675" rIns="85675" bIns="856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77" b="1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Dr. Susan Holley</a:t>
            </a:r>
            <a:endParaRPr sz="1077" b="1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796" dirty="0">
                <a:solidFill>
                  <a:srgbClr val="434343"/>
                </a:solidFill>
                <a:latin typeface="Century Gothic" panose="020B0502020202020204" pitchFamily="34" charset="0"/>
              </a:rPr>
              <a:t>Clinical Director, Onsite Women’s Health</a:t>
            </a:r>
            <a:br>
              <a:rPr lang="en" sz="796" dirty="0">
                <a:solidFill>
                  <a:srgbClr val="434343"/>
                </a:solidFill>
                <a:latin typeface="Century Gothic" panose="020B0502020202020204" pitchFamily="34" charset="0"/>
              </a:rPr>
            </a:br>
            <a:r>
              <a:rPr lang="en" sz="796" dirty="0">
                <a:solidFill>
                  <a:srgbClr val="434343"/>
                </a:solidFill>
                <a:latin typeface="Century Gothic" panose="020B0502020202020204" pitchFamily="34" charset="0"/>
              </a:rPr>
              <a:t>Breast Imaging Radiologist</a:t>
            </a:r>
            <a:endParaRPr sz="550" dirty="0">
              <a:solidFill>
                <a:srgbClr val="434343"/>
              </a:solidFill>
              <a:latin typeface="Century Gothic" panose="020B0502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endParaRPr sz="1077" b="1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62" name="Google Shape;562;p36"/>
          <p:cNvSpPr/>
          <p:nvPr/>
        </p:nvSpPr>
        <p:spPr>
          <a:xfrm>
            <a:off x="3050180" y="2654035"/>
            <a:ext cx="1004100" cy="1004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70800" tIns="70800" rIns="70800" bIns="70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83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563" name="Google Shape;563;p36" title="mike-spencer-TRS.jpg"/>
          <p:cNvPicPr preferRelativeResize="0"/>
          <p:nvPr/>
        </p:nvPicPr>
        <p:blipFill rotWithShape="1">
          <a:blip r:embed="rId5">
            <a:alphaModFix/>
          </a:blip>
          <a:srcRect l="16172" t="13343" r="21792" b="26848"/>
          <a:stretch/>
        </p:blipFill>
        <p:spPr>
          <a:xfrm>
            <a:off x="3106040" y="2705830"/>
            <a:ext cx="892500" cy="89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64" name="Google Shape;564;p36"/>
          <p:cNvSpPr txBox="1"/>
          <p:nvPr/>
        </p:nvSpPr>
        <p:spPr>
          <a:xfrm>
            <a:off x="2494138" y="3724122"/>
            <a:ext cx="21162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675" tIns="85675" rIns="85675" bIns="856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77" b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Dr. Mike Spencer</a:t>
            </a:r>
            <a:endParaRPr sz="1077" b="1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796">
                <a:solidFill>
                  <a:srgbClr val="434343"/>
                </a:solidFill>
                <a:latin typeface="Century Gothic" panose="020B0502020202020204" pitchFamily="34" charset="0"/>
              </a:rPr>
              <a:t>CEO, Total Radiology Solutions</a:t>
            </a:r>
            <a:br>
              <a:rPr lang="en" sz="796">
                <a:solidFill>
                  <a:srgbClr val="434343"/>
                </a:solidFill>
                <a:latin typeface="Century Gothic" panose="020B0502020202020204" pitchFamily="34" charset="0"/>
              </a:rPr>
            </a:br>
            <a:r>
              <a:rPr lang="en" sz="796">
                <a:solidFill>
                  <a:srgbClr val="434343"/>
                </a:solidFill>
                <a:latin typeface="Century Gothic" panose="020B0502020202020204" pitchFamily="34" charset="0"/>
              </a:rPr>
              <a:t>Breast Imaging Radiologist</a:t>
            </a:r>
            <a:endParaRPr sz="550">
              <a:solidFill>
                <a:srgbClr val="434343"/>
              </a:solidFill>
              <a:latin typeface="Century Gothic" panose="020B0502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endParaRPr sz="1077" b="1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565" name="Google Shape;565;p36"/>
          <p:cNvGrpSpPr/>
          <p:nvPr/>
        </p:nvGrpSpPr>
        <p:grpSpPr>
          <a:xfrm>
            <a:off x="5022598" y="2754757"/>
            <a:ext cx="3380400" cy="1496740"/>
            <a:chOff x="4887750" y="2836360"/>
            <a:chExt cx="3380400" cy="1496740"/>
          </a:xfrm>
        </p:grpSpPr>
        <p:sp>
          <p:nvSpPr>
            <p:cNvPr id="566" name="Google Shape;566;p36"/>
            <p:cNvSpPr txBox="1"/>
            <p:nvPr/>
          </p:nvSpPr>
          <p:spPr>
            <a:xfrm>
              <a:off x="4887750" y="2836360"/>
              <a:ext cx="33804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75" tIns="85675" rIns="85675" bIns="85675" anchor="t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375"/>
                </a:spcAft>
                <a:buNone/>
              </a:pPr>
              <a:r>
                <a:rPr lang="en" sz="1500" b="1" dirty="0">
                  <a:solidFill>
                    <a:schemeClr val="dk1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Onsite-affiliated radiologists are:</a:t>
              </a:r>
              <a:endParaRPr sz="1077" b="1" dirty="0">
                <a:solidFill>
                  <a:schemeClr val="dk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567" name="Google Shape;567;p36" title="check-mark.png"/>
            <p:cNvPicPr preferRelativeResize="0"/>
            <p:nvPr/>
          </p:nvPicPr>
          <p:blipFill rotWithShape="1">
            <a:blip r:embed="rId6">
              <a:alphaModFix/>
            </a:blip>
            <a:srcRect l="337" r="327"/>
            <a:stretch/>
          </p:blipFill>
          <p:spPr>
            <a:xfrm>
              <a:off x="5004373" y="3390612"/>
              <a:ext cx="158848" cy="1525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8" name="Google Shape;568;p36"/>
            <p:cNvSpPr txBox="1"/>
            <p:nvPr/>
          </p:nvSpPr>
          <p:spPr>
            <a:xfrm>
              <a:off x="5163219" y="3283227"/>
              <a:ext cx="3000000" cy="10498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>
                  <a:solidFill>
                    <a:srgbClr val="434343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Board-certified and U.S.-based </a:t>
              </a:r>
              <a:endParaRPr sz="105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787"/>
                </a:spcBef>
                <a:spcAft>
                  <a:spcPts val="0"/>
                </a:spcAft>
                <a:buNone/>
              </a:pPr>
              <a:r>
                <a:rPr lang="en" sz="1050">
                  <a:solidFill>
                    <a:srgbClr val="434343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Fully credentialed and licensed</a:t>
              </a:r>
              <a:endParaRPr sz="105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787"/>
                </a:spcBef>
                <a:spcAft>
                  <a:spcPts val="787"/>
                </a:spcAft>
                <a:buNone/>
              </a:pPr>
              <a:r>
                <a:rPr lang="en" sz="1050">
                  <a:solidFill>
                    <a:srgbClr val="434343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Experts in breast imaging interpretation</a:t>
              </a:r>
              <a:endParaRPr>
                <a:solidFill>
                  <a:srgbClr val="434343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569" name="Google Shape;569;p36" title="check-mark.png"/>
            <p:cNvPicPr preferRelativeResize="0"/>
            <p:nvPr/>
          </p:nvPicPr>
          <p:blipFill rotWithShape="1">
            <a:blip r:embed="rId6">
              <a:alphaModFix/>
            </a:blip>
            <a:srcRect l="337" r="327"/>
            <a:stretch/>
          </p:blipFill>
          <p:spPr>
            <a:xfrm>
              <a:off x="5004373" y="3666837"/>
              <a:ext cx="158848" cy="152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0" name="Google Shape;570;p36" title="check-mark.png"/>
            <p:cNvPicPr preferRelativeResize="0"/>
            <p:nvPr/>
          </p:nvPicPr>
          <p:blipFill rotWithShape="1">
            <a:blip r:embed="rId6">
              <a:alphaModFix/>
            </a:blip>
            <a:srcRect l="337" r="327"/>
            <a:stretch/>
          </p:blipFill>
          <p:spPr>
            <a:xfrm>
              <a:off x="5004373" y="3943062"/>
              <a:ext cx="158848" cy="1525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1" name="Google Shape;571;p36"/>
          <p:cNvSpPr txBox="1">
            <a:spLocks noGrp="1"/>
          </p:cNvSpPr>
          <p:nvPr>
            <p:ph type="title"/>
          </p:nvPr>
        </p:nvSpPr>
        <p:spPr>
          <a:xfrm>
            <a:off x="311700" y="297225"/>
            <a:ext cx="632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entury Gothic" panose="020B0502020202020204" pitchFamily="34" charset="0"/>
              </a:rPr>
              <a:t>Breast Specialized Radiologists</a:t>
            </a:r>
            <a:endParaRPr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572" name="Google Shape;572;p36"/>
          <p:cNvSpPr txBox="1"/>
          <p:nvPr/>
        </p:nvSpPr>
        <p:spPr>
          <a:xfrm>
            <a:off x="311700" y="2140641"/>
            <a:ext cx="42375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Radiology Leadership</a:t>
            </a:r>
            <a:endParaRPr sz="1600" b="1" dirty="0">
              <a:solidFill>
                <a:schemeClr val="tx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7"/>
          <p:cNvSpPr/>
          <p:nvPr/>
        </p:nvSpPr>
        <p:spPr>
          <a:xfrm>
            <a:off x="911945" y="1009730"/>
            <a:ext cx="1004100" cy="10041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70800" tIns="70800" rIns="70800" bIns="70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83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578" name="Google Shape;578;p37" title="jillian-wright-2025-06-16.jpg"/>
          <p:cNvPicPr preferRelativeResize="0"/>
          <p:nvPr/>
        </p:nvPicPr>
        <p:blipFill rotWithShape="1">
          <a:blip r:embed="rId3">
            <a:alphaModFix/>
          </a:blip>
          <a:srcRect l="6872" t="5090" b="21450"/>
          <a:stretch/>
        </p:blipFill>
        <p:spPr>
          <a:xfrm>
            <a:off x="967805" y="1061525"/>
            <a:ext cx="892500" cy="89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79" name="Google Shape;579;p37"/>
          <p:cNvSpPr txBox="1"/>
          <p:nvPr/>
        </p:nvSpPr>
        <p:spPr>
          <a:xfrm>
            <a:off x="684375" y="2040573"/>
            <a:ext cx="14595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675" tIns="85675" rIns="85675" bIns="856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77" b="1">
                <a:solidFill>
                  <a:srgbClr val="694F80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Jillian Wright</a:t>
            </a:r>
            <a:endParaRPr sz="1077" b="1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796">
                <a:solidFill>
                  <a:srgbClr val="694F80"/>
                </a:solidFill>
                <a:latin typeface="Century Gothic" panose="020B0502020202020204" pitchFamily="34" charset="0"/>
              </a:rPr>
              <a:t>Chief Executive Officer</a:t>
            </a:r>
            <a:endParaRPr sz="796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694F80"/>
                </a:solidFill>
                <a:latin typeface="Century Gothic" panose="020B0502020202020204" pitchFamily="34" charset="0"/>
              </a:rPr>
              <a:t>jwright@onsitewomenshealth.com</a:t>
            </a:r>
            <a:endParaRPr sz="55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endParaRPr sz="1686">
              <a:solidFill>
                <a:schemeClr val="dk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80" name="Google Shape;580;p37"/>
          <p:cNvSpPr/>
          <p:nvPr/>
        </p:nvSpPr>
        <p:spPr>
          <a:xfrm>
            <a:off x="2463384" y="1009730"/>
            <a:ext cx="1004100" cy="10041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70800" tIns="70800" rIns="70800" bIns="70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83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581" name="Google Shape;581;p37" title="david-freedman-edit.jpg"/>
          <p:cNvPicPr preferRelativeResize="0"/>
          <p:nvPr/>
        </p:nvPicPr>
        <p:blipFill rotWithShape="1">
          <a:blip r:embed="rId4">
            <a:alphaModFix/>
          </a:blip>
          <a:srcRect l="14956" r="15415" b="29903"/>
          <a:stretch/>
        </p:blipFill>
        <p:spPr>
          <a:xfrm>
            <a:off x="2519244" y="1061525"/>
            <a:ext cx="892500" cy="89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2" name="Google Shape;582;p37"/>
          <p:cNvSpPr txBox="1"/>
          <p:nvPr/>
        </p:nvSpPr>
        <p:spPr>
          <a:xfrm>
            <a:off x="2083758" y="2040574"/>
            <a:ext cx="1757555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675" tIns="85675" rIns="85675" bIns="856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77" b="1" dirty="0">
                <a:solidFill>
                  <a:srgbClr val="694F80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David Freedman</a:t>
            </a:r>
            <a:endParaRPr sz="1077" b="1" dirty="0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796" dirty="0">
                <a:solidFill>
                  <a:srgbClr val="694F80"/>
                </a:solidFill>
                <a:latin typeface="Century Gothic" panose="020B0502020202020204" pitchFamily="34" charset="0"/>
              </a:rPr>
              <a:t>President/Chief Growth Officer</a:t>
            </a:r>
            <a:endParaRPr sz="796" dirty="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550" dirty="0" err="1">
                <a:solidFill>
                  <a:srgbClr val="694F80"/>
                </a:solidFill>
                <a:latin typeface="Century Gothic" panose="020B0502020202020204" pitchFamily="34" charset="0"/>
              </a:rPr>
              <a:t>dfreedman@onsitewomenshealth.com</a:t>
            </a:r>
            <a:endParaRPr sz="550" dirty="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endParaRPr sz="1077" b="1" dirty="0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83" name="Google Shape;583;p37"/>
          <p:cNvSpPr/>
          <p:nvPr/>
        </p:nvSpPr>
        <p:spPr>
          <a:xfrm>
            <a:off x="4014826" y="1009730"/>
            <a:ext cx="1004100" cy="10041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70800" tIns="70800" rIns="70800" bIns="70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83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584" name="Google Shape;584;p37" title="kristy-rutherford.jpg"/>
          <p:cNvPicPr preferRelativeResize="0"/>
          <p:nvPr/>
        </p:nvPicPr>
        <p:blipFill rotWithShape="1">
          <a:blip r:embed="rId5">
            <a:alphaModFix/>
          </a:blip>
          <a:srcRect l="1599" r="4291" b="24173"/>
          <a:stretch/>
        </p:blipFill>
        <p:spPr>
          <a:xfrm>
            <a:off x="4070686" y="1061525"/>
            <a:ext cx="892500" cy="89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5" name="Google Shape;585;p37"/>
          <p:cNvSpPr txBox="1"/>
          <p:nvPr/>
        </p:nvSpPr>
        <p:spPr>
          <a:xfrm>
            <a:off x="3728672" y="2040573"/>
            <a:ext cx="1569341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675" tIns="85675" rIns="85675" bIns="856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77" b="1" dirty="0">
                <a:solidFill>
                  <a:srgbClr val="694F80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Kristy Rutherford</a:t>
            </a:r>
            <a:endParaRPr sz="1077" b="1" dirty="0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796" dirty="0">
                <a:solidFill>
                  <a:srgbClr val="694F80"/>
                </a:solidFill>
                <a:latin typeface="Century Gothic" panose="020B0502020202020204" pitchFamily="34" charset="0"/>
              </a:rPr>
              <a:t>Chief Financial Officer</a:t>
            </a:r>
            <a:endParaRPr sz="796" dirty="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550" dirty="0" err="1">
                <a:solidFill>
                  <a:srgbClr val="694F80"/>
                </a:solidFill>
                <a:latin typeface="Century Gothic" panose="020B0502020202020204" pitchFamily="34" charset="0"/>
              </a:rPr>
              <a:t>krutherford@onsitewomenshealth.com</a:t>
            </a:r>
            <a:endParaRPr sz="550" dirty="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endParaRPr sz="1077" b="1" dirty="0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86" name="Google Shape;586;p37"/>
          <p:cNvSpPr/>
          <p:nvPr/>
        </p:nvSpPr>
        <p:spPr>
          <a:xfrm>
            <a:off x="5566268" y="1009730"/>
            <a:ext cx="1004100" cy="10041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70800" tIns="70800" rIns="70800" bIns="70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83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587" name="Google Shape;587;p37" title="susan-holley-gray.jpg"/>
          <p:cNvPicPr preferRelativeResize="0"/>
          <p:nvPr/>
        </p:nvPicPr>
        <p:blipFill rotWithShape="1">
          <a:blip r:embed="rId6">
            <a:alphaModFix/>
          </a:blip>
          <a:srcRect l="337" r="337"/>
          <a:stretch/>
        </p:blipFill>
        <p:spPr>
          <a:xfrm>
            <a:off x="5622128" y="1061525"/>
            <a:ext cx="892500" cy="89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8" name="Google Shape;588;p37"/>
          <p:cNvSpPr txBox="1"/>
          <p:nvPr/>
        </p:nvSpPr>
        <p:spPr>
          <a:xfrm>
            <a:off x="5204874" y="2040573"/>
            <a:ext cx="17274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675" tIns="85675" rIns="85675" bIns="856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77" b="1">
                <a:solidFill>
                  <a:srgbClr val="694F80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Susan Holley, MD, PhD</a:t>
            </a:r>
            <a:endParaRPr sz="1077" b="1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796">
                <a:solidFill>
                  <a:srgbClr val="694F80"/>
                </a:solidFill>
                <a:latin typeface="Century Gothic" panose="020B0502020202020204" pitchFamily="34" charset="0"/>
              </a:rPr>
              <a:t>Clinical Director</a:t>
            </a:r>
            <a:endParaRPr sz="796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694F80"/>
                </a:solidFill>
                <a:latin typeface="Century Gothic" panose="020B0502020202020204" pitchFamily="34" charset="0"/>
              </a:rPr>
              <a:t>sholley@onsitewomenshealth.com</a:t>
            </a:r>
            <a:endParaRPr sz="55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endParaRPr sz="1077" b="1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89" name="Google Shape;589;p37"/>
          <p:cNvSpPr/>
          <p:nvPr/>
        </p:nvSpPr>
        <p:spPr>
          <a:xfrm>
            <a:off x="7117699" y="1009730"/>
            <a:ext cx="1004100" cy="10041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70800" tIns="70800" rIns="70800" bIns="70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83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590" name="Google Shape;590;p37" title="suzanne-simmons.jpg"/>
          <p:cNvPicPr preferRelativeResize="0"/>
          <p:nvPr/>
        </p:nvPicPr>
        <p:blipFill rotWithShape="1">
          <a:blip r:embed="rId7">
            <a:alphaModFix/>
          </a:blip>
          <a:srcRect l="7206" r="7206" b="31082"/>
          <a:stretch/>
        </p:blipFill>
        <p:spPr>
          <a:xfrm>
            <a:off x="7173558" y="1061525"/>
            <a:ext cx="892500" cy="89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91" name="Google Shape;591;p37"/>
          <p:cNvSpPr txBox="1"/>
          <p:nvPr/>
        </p:nvSpPr>
        <p:spPr>
          <a:xfrm>
            <a:off x="6780537" y="2040573"/>
            <a:ext cx="16791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675" tIns="85675" rIns="85675" bIns="856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77" b="1">
                <a:solidFill>
                  <a:srgbClr val="694F80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Suzanne Simmons</a:t>
            </a:r>
            <a:endParaRPr sz="1077" b="1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796">
                <a:solidFill>
                  <a:srgbClr val="694F80"/>
                </a:solidFill>
                <a:latin typeface="Century Gothic" panose="020B0502020202020204" pitchFamily="34" charset="0"/>
              </a:rPr>
              <a:t>Chief Operating Officer</a:t>
            </a:r>
            <a:endParaRPr sz="796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694F80"/>
                </a:solidFill>
                <a:latin typeface="Century Gothic" panose="020B0502020202020204" pitchFamily="34" charset="0"/>
              </a:rPr>
              <a:t>ssimmons@onsitewomenshealth.com</a:t>
            </a:r>
            <a:endParaRPr sz="55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endParaRPr sz="1077" b="1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92" name="Google Shape;592;p37"/>
          <p:cNvSpPr/>
          <p:nvPr/>
        </p:nvSpPr>
        <p:spPr>
          <a:xfrm>
            <a:off x="1620706" y="2747200"/>
            <a:ext cx="1004100" cy="10041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70800" tIns="70800" rIns="70800" bIns="70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83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593" name="Google Shape;593;p37" title="justin-murphy.jpg"/>
          <p:cNvPicPr preferRelativeResize="0"/>
          <p:nvPr/>
        </p:nvPicPr>
        <p:blipFill rotWithShape="1">
          <a:blip r:embed="rId8">
            <a:alphaModFix/>
          </a:blip>
          <a:srcRect t="9161" r="5891" b="15057"/>
          <a:stretch/>
        </p:blipFill>
        <p:spPr>
          <a:xfrm>
            <a:off x="1676566" y="2798995"/>
            <a:ext cx="892500" cy="89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94" name="Google Shape;594;p37"/>
          <p:cNvSpPr txBox="1"/>
          <p:nvPr/>
        </p:nvSpPr>
        <p:spPr>
          <a:xfrm>
            <a:off x="1100548" y="3778040"/>
            <a:ext cx="2086654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675" tIns="85675" rIns="85675" bIns="856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 dirty="0">
                <a:solidFill>
                  <a:srgbClr val="694F80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Justin Murphy</a:t>
            </a:r>
            <a:endParaRPr sz="1050" b="1" dirty="0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796" dirty="0">
                <a:solidFill>
                  <a:srgbClr val="694F80"/>
                </a:solidFill>
                <a:latin typeface="Century Gothic" panose="020B0502020202020204" pitchFamily="34" charset="0"/>
              </a:rPr>
              <a:t>General Counsel,</a:t>
            </a:r>
            <a:br>
              <a:rPr lang="en" sz="796" dirty="0">
                <a:solidFill>
                  <a:srgbClr val="694F80"/>
                </a:solidFill>
                <a:latin typeface="Century Gothic" panose="020B0502020202020204" pitchFamily="34" charset="0"/>
              </a:rPr>
            </a:br>
            <a:r>
              <a:rPr lang="en" sz="796" dirty="0">
                <a:solidFill>
                  <a:srgbClr val="694F80"/>
                </a:solidFill>
                <a:latin typeface="Century Gothic" panose="020B0502020202020204" pitchFamily="34" charset="0"/>
              </a:rPr>
              <a:t>Chief Compliance and Privacy Officer</a:t>
            </a:r>
            <a:endParaRPr sz="796" dirty="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550" dirty="0" err="1">
                <a:solidFill>
                  <a:srgbClr val="694F80"/>
                </a:solidFill>
                <a:latin typeface="Century Gothic" panose="020B0502020202020204" pitchFamily="34" charset="0"/>
              </a:rPr>
              <a:t>jmurphy@onsitewomenshealth.com</a:t>
            </a:r>
            <a:endParaRPr sz="550" dirty="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77" b="1" dirty="0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95" name="Google Shape;595;p37"/>
          <p:cNvSpPr/>
          <p:nvPr/>
        </p:nvSpPr>
        <p:spPr>
          <a:xfrm>
            <a:off x="3172145" y="2747200"/>
            <a:ext cx="1004100" cy="10041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70800" tIns="70800" rIns="70800" bIns="70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83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596" name="Google Shape;596;p37" title="robinette-eckers_edit.png"/>
          <p:cNvPicPr preferRelativeResize="0"/>
          <p:nvPr/>
        </p:nvPicPr>
        <p:blipFill rotWithShape="1">
          <a:blip r:embed="rId9">
            <a:alphaModFix/>
          </a:blip>
          <a:srcRect l="27274" r="24826" b="41769"/>
          <a:stretch/>
        </p:blipFill>
        <p:spPr>
          <a:xfrm>
            <a:off x="3228005" y="2798995"/>
            <a:ext cx="892500" cy="89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97" name="Google Shape;597;p37"/>
          <p:cNvSpPr txBox="1"/>
          <p:nvPr/>
        </p:nvSpPr>
        <p:spPr>
          <a:xfrm>
            <a:off x="2944625" y="3778043"/>
            <a:ext cx="14595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675" tIns="85675" rIns="85675" bIns="856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>
                <a:solidFill>
                  <a:srgbClr val="694F80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Robinette Eckers</a:t>
            </a:r>
            <a:endParaRPr sz="1050" b="1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694F80"/>
                </a:solidFill>
                <a:latin typeface="Century Gothic" panose="020B0502020202020204" pitchFamily="34" charset="0"/>
              </a:rPr>
              <a:t>Vice President,</a:t>
            </a:r>
            <a:br>
              <a:rPr lang="en" sz="750">
                <a:solidFill>
                  <a:srgbClr val="694F80"/>
                </a:solidFill>
                <a:latin typeface="Century Gothic" panose="020B0502020202020204" pitchFamily="34" charset="0"/>
              </a:rPr>
            </a:br>
            <a:r>
              <a:rPr lang="en" sz="750">
                <a:solidFill>
                  <a:srgbClr val="694F80"/>
                </a:solidFill>
                <a:latin typeface="Century Gothic" panose="020B0502020202020204" pitchFamily="34" charset="0"/>
              </a:rPr>
              <a:t>Human Resources</a:t>
            </a:r>
            <a:endParaRPr sz="75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694F80"/>
                </a:solidFill>
                <a:latin typeface="Century Gothic" panose="020B0502020202020204" pitchFamily="34" charset="0"/>
              </a:rPr>
              <a:t>reckers@onsitewomenshealth.com</a:t>
            </a:r>
            <a:endParaRPr sz="55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77" b="1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598" name="Google Shape;598;p37"/>
          <p:cNvSpPr/>
          <p:nvPr/>
        </p:nvSpPr>
        <p:spPr>
          <a:xfrm>
            <a:off x="4723587" y="2747200"/>
            <a:ext cx="1004100" cy="10041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70800" tIns="70800" rIns="70800" bIns="70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83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599" name="Google Shape;599;p37" title="nate-dolley.jpg"/>
          <p:cNvPicPr preferRelativeResize="0"/>
          <p:nvPr/>
        </p:nvPicPr>
        <p:blipFill rotWithShape="1">
          <a:blip r:embed="rId10">
            <a:alphaModFix/>
          </a:blip>
          <a:srcRect t="3392" b="16034"/>
          <a:stretch/>
        </p:blipFill>
        <p:spPr>
          <a:xfrm>
            <a:off x="4779447" y="2798995"/>
            <a:ext cx="892500" cy="89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00" name="Google Shape;600;p37"/>
          <p:cNvSpPr txBox="1"/>
          <p:nvPr/>
        </p:nvSpPr>
        <p:spPr>
          <a:xfrm>
            <a:off x="4496113" y="3778043"/>
            <a:ext cx="14595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675" tIns="85675" rIns="85675" bIns="856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>
                <a:solidFill>
                  <a:srgbClr val="694F80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Nate Dolley</a:t>
            </a:r>
            <a:endParaRPr sz="1050" b="1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694F80"/>
                </a:solidFill>
                <a:latin typeface="Century Gothic" panose="020B0502020202020204" pitchFamily="34" charset="0"/>
              </a:rPr>
              <a:t>Senior Vice President,</a:t>
            </a:r>
            <a:br>
              <a:rPr lang="en" sz="750">
                <a:solidFill>
                  <a:srgbClr val="694F80"/>
                </a:solidFill>
                <a:latin typeface="Century Gothic" panose="020B0502020202020204" pitchFamily="34" charset="0"/>
              </a:rPr>
            </a:br>
            <a:r>
              <a:rPr lang="en" sz="750">
                <a:solidFill>
                  <a:srgbClr val="694F80"/>
                </a:solidFill>
                <a:latin typeface="Century Gothic" panose="020B0502020202020204" pitchFamily="34" charset="0"/>
              </a:rPr>
              <a:t>Information Technology</a:t>
            </a:r>
            <a:endParaRPr sz="75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694F80"/>
                </a:solidFill>
                <a:latin typeface="Century Gothic" panose="020B0502020202020204" pitchFamily="34" charset="0"/>
              </a:rPr>
              <a:t>ndolley@onsitewomenshealth.com</a:t>
            </a:r>
            <a:endParaRPr sz="55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77" b="1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601" name="Google Shape;601;p37"/>
          <p:cNvSpPr/>
          <p:nvPr/>
        </p:nvSpPr>
        <p:spPr>
          <a:xfrm>
            <a:off x="6275029" y="2747200"/>
            <a:ext cx="1004100" cy="10041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70800" tIns="70800" rIns="70800" bIns="70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83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602" name="Google Shape;602;p37" title="julie-plummer-2025.JPG"/>
          <p:cNvPicPr preferRelativeResize="0"/>
          <p:nvPr/>
        </p:nvPicPr>
        <p:blipFill rotWithShape="1">
          <a:blip r:embed="rId11">
            <a:alphaModFix/>
          </a:blip>
          <a:srcRect l="15444" t="4161" r="14985" b="13439"/>
          <a:stretch/>
        </p:blipFill>
        <p:spPr>
          <a:xfrm>
            <a:off x="6330889" y="2798995"/>
            <a:ext cx="892500" cy="89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03" name="Google Shape;603;p37"/>
          <p:cNvSpPr txBox="1"/>
          <p:nvPr/>
        </p:nvSpPr>
        <p:spPr>
          <a:xfrm>
            <a:off x="5913635" y="3778043"/>
            <a:ext cx="17274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675" tIns="85675" rIns="85675" bIns="856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>
                <a:solidFill>
                  <a:srgbClr val="694F80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Julie Plummer</a:t>
            </a:r>
            <a:endParaRPr sz="1050" b="1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750">
                <a:solidFill>
                  <a:srgbClr val="694F80"/>
                </a:solidFill>
                <a:latin typeface="Century Gothic" panose="020B0502020202020204" pitchFamily="34" charset="0"/>
              </a:rPr>
              <a:t>Vice President,</a:t>
            </a:r>
            <a:br>
              <a:rPr lang="en" sz="750">
                <a:solidFill>
                  <a:srgbClr val="694F80"/>
                </a:solidFill>
                <a:latin typeface="Century Gothic" panose="020B0502020202020204" pitchFamily="34" charset="0"/>
              </a:rPr>
            </a:br>
            <a:r>
              <a:rPr lang="en" sz="750">
                <a:solidFill>
                  <a:srgbClr val="694F80"/>
                </a:solidFill>
                <a:latin typeface="Century Gothic" panose="020B0502020202020204" pitchFamily="34" charset="0"/>
              </a:rPr>
              <a:t>Marketing</a:t>
            </a:r>
            <a:endParaRPr sz="75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550">
                <a:solidFill>
                  <a:srgbClr val="694F80"/>
                </a:solidFill>
                <a:latin typeface="Century Gothic" panose="020B0502020202020204" pitchFamily="34" charset="0"/>
              </a:rPr>
              <a:t>jplummer@onsitewomenshealth.com</a:t>
            </a:r>
            <a:endParaRPr sz="55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977" b="1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604" name="Google Shape;604;p37"/>
          <p:cNvSpPr txBox="1">
            <a:spLocks noGrp="1"/>
          </p:cNvSpPr>
          <p:nvPr>
            <p:ph type="title"/>
          </p:nvPr>
        </p:nvSpPr>
        <p:spPr>
          <a:xfrm>
            <a:off x="311700" y="331225"/>
            <a:ext cx="517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Executive Leadership Team</a:t>
            </a:r>
            <a:endParaRPr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8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612" name="Google Shape;612;p38"/>
          <p:cNvPicPr preferRelativeResize="0"/>
          <p:nvPr/>
        </p:nvPicPr>
        <p:blipFill>
          <a:blip r:embed="rId3">
            <a:alphaModFix/>
          </a:blip>
          <a:srcRect b="76193"/>
          <a:stretch/>
        </p:blipFill>
        <p:spPr>
          <a:xfrm>
            <a:off x="0" y="0"/>
            <a:ext cx="9144000" cy="122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612;p38">
            <a:extLst>
              <a:ext uri="{FF2B5EF4-FFF2-40B4-BE49-F238E27FC236}">
                <a16:creationId xmlns:a16="http://schemas.microsoft.com/office/drawing/2014/main" id="{6F00C521-DD01-EA48-FCAE-9BCA4C1DDDD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rcRect t="26213" b="35449"/>
          <a:stretch/>
        </p:blipFill>
        <p:spPr>
          <a:xfrm>
            <a:off x="0" y="1762208"/>
            <a:ext cx="9144000" cy="197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9"/>
          <p:cNvSpPr/>
          <p:nvPr/>
        </p:nvSpPr>
        <p:spPr>
          <a:xfrm>
            <a:off x="4578600" y="1017725"/>
            <a:ext cx="4591800" cy="1743900"/>
          </a:xfrm>
          <a:prstGeom prst="rect">
            <a:avLst/>
          </a:prstGeom>
          <a:solidFill>
            <a:srgbClr val="F0E3D9">
              <a:alpha val="2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618" name="Google Shape;618;p39"/>
          <p:cNvSpPr/>
          <p:nvPr/>
        </p:nvSpPr>
        <p:spPr>
          <a:xfrm>
            <a:off x="4578725" y="2761625"/>
            <a:ext cx="4591800" cy="1743900"/>
          </a:xfrm>
          <a:prstGeom prst="rect">
            <a:avLst/>
          </a:prstGeom>
          <a:solidFill>
            <a:srgbClr val="F0E3D9">
              <a:alpha val="649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619" name="Google Shape;619;p39"/>
          <p:cNvSpPr/>
          <p:nvPr/>
        </p:nvSpPr>
        <p:spPr>
          <a:xfrm>
            <a:off x="0" y="2761625"/>
            <a:ext cx="4578600" cy="1743900"/>
          </a:xfrm>
          <a:prstGeom prst="rect">
            <a:avLst/>
          </a:prstGeom>
          <a:solidFill>
            <a:srgbClr val="C8D9AC">
              <a:alpha val="76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620" name="Google Shape;620;p39"/>
          <p:cNvSpPr/>
          <p:nvPr/>
        </p:nvSpPr>
        <p:spPr>
          <a:xfrm>
            <a:off x="-13325" y="1017725"/>
            <a:ext cx="4591800" cy="1743900"/>
          </a:xfrm>
          <a:prstGeom prst="rect">
            <a:avLst/>
          </a:prstGeom>
          <a:solidFill>
            <a:srgbClr val="C8D9AC">
              <a:alpha val="3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621" name="Google Shape;621;p39"/>
          <p:cNvSpPr txBox="1">
            <a:spLocks noGrp="1"/>
          </p:cNvSpPr>
          <p:nvPr>
            <p:ph type="title"/>
          </p:nvPr>
        </p:nvSpPr>
        <p:spPr>
          <a:xfrm>
            <a:off x="311700" y="331225"/>
            <a:ext cx="574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Leadership Team </a:t>
            </a:r>
            <a:r>
              <a:rPr lang="en" b="1" dirty="0"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Template</a:t>
            </a:r>
            <a:endParaRPr b="1" dirty="0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622" name="Google Shape;622;p39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entury Gothic" panose="020B0502020202020204" pitchFamily="34" charset="0"/>
              </a:rPr>
              <a:t>23</a:t>
            </a:fld>
            <a:endParaRPr>
              <a:latin typeface="Century Gothic" panose="020B0502020202020204" pitchFamily="34" charset="0"/>
            </a:endParaRPr>
          </a:p>
        </p:txBody>
      </p:sp>
      <p:sp>
        <p:nvSpPr>
          <p:cNvPr id="623" name="Google Shape;623;p39"/>
          <p:cNvSpPr/>
          <p:nvPr/>
        </p:nvSpPr>
        <p:spPr>
          <a:xfrm>
            <a:off x="567550" y="1315351"/>
            <a:ext cx="1169700" cy="1169700"/>
          </a:xfrm>
          <a:prstGeom prst="ellipse">
            <a:avLst/>
          </a:prstGeom>
          <a:solidFill>
            <a:srgbClr val="9F8EB6"/>
          </a:solidFill>
          <a:ln>
            <a:noFill/>
          </a:ln>
        </p:spPr>
        <p:txBody>
          <a:bodyPr spcFirstLastPara="1" wrap="square" lIns="82475" tIns="82475" rIns="82475" bIns="824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2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624" name="Google Shape;624;p39" title="GettyImages-1060638228.jpg"/>
          <p:cNvPicPr preferRelativeResize="0"/>
          <p:nvPr/>
        </p:nvPicPr>
        <p:blipFill rotWithShape="1">
          <a:blip r:embed="rId3">
            <a:alphaModFix/>
          </a:blip>
          <a:srcRect l="42888" t="6983" r="10916" b="23247"/>
          <a:stretch/>
        </p:blipFill>
        <p:spPr>
          <a:xfrm>
            <a:off x="632626" y="1375692"/>
            <a:ext cx="1039800" cy="1046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25" name="Google Shape;625;p39"/>
          <p:cNvSpPr txBox="1"/>
          <p:nvPr/>
        </p:nvSpPr>
        <p:spPr>
          <a:xfrm>
            <a:off x="1434700" y="1550088"/>
            <a:ext cx="2699100" cy="7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675" rIns="85675" bIns="856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694F80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Firstname Lastname</a:t>
            </a:r>
            <a:endParaRPr sz="1300" b="1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94F80"/>
                </a:solidFill>
                <a:latin typeface="Century Gothic" panose="020B0502020202020204" pitchFamily="34" charset="0"/>
              </a:rPr>
              <a:t>Title</a:t>
            </a:r>
            <a:endParaRPr sz="110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endParaRPr sz="1886">
              <a:solidFill>
                <a:srgbClr val="66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627" name="Google Shape;627;p39"/>
          <p:cNvSpPr txBox="1"/>
          <p:nvPr/>
        </p:nvSpPr>
        <p:spPr>
          <a:xfrm>
            <a:off x="6204271" y="1550088"/>
            <a:ext cx="2699100" cy="7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675" rIns="85675" bIns="856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694F80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Firstname Lastname</a:t>
            </a:r>
            <a:endParaRPr sz="1300" b="1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94F80"/>
                </a:solidFill>
                <a:latin typeface="Century Gothic" panose="020B0502020202020204" pitchFamily="34" charset="0"/>
              </a:rPr>
              <a:t>Title</a:t>
            </a:r>
            <a:endParaRPr sz="110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endParaRPr sz="1886">
              <a:solidFill>
                <a:srgbClr val="66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628" name="Google Shape;628;p39"/>
          <p:cNvSpPr/>
          <p:nvPr/>
        </p:nvSpPr>
        <p:spPr>
          <a:xfrm>
            <a:off x="5168125" y="1315351"/>
            <a:ext cx="1169700" cy="1169700"/>
          </a:xfrm>
          <a:prstGeom prst="ellipse">
            <a:avLst/>
          </a:prstGeom>
          <a:solidFill>
            <a:srgbClr val="9F8EB6"/>
          </a:solidFill>
          <a:ln>
            <a:noFill/>
          </a:ln>
        </p:spPr>
        <p:txBody>
          <a:bodyPr spcFirstLastPara="1" wrap="square" lIns="82475" tIns="82475" rIns="82475" bIns="824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2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629" name="Google Shape;629;p39" title="GettyImages-1060638228.jpg"/>
          <p:cNvPicPr preferRelativeResize="0"/>
          <p:nvPr/>
        </p:nvPicPr>
        <p:blipFill rotWithShape="1">
          <a:blip r:embed="rId3">
            <a:alphaModFix/>
          </a:blip>
          <a:srcRect l="42888" t="6983" r="10916" b="23247"/>
          <a:stretch/>
        </p:blipFill>
        <p:spPr>
          <a:xfrm>
            <a:off x="5233201" y="1375692"/>
            <a:ext cx="1039800" cy="1046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30" name="Google Shape;630;p39"/>
          <p:cNvSpPr txBox="1"/>
          <p:nvPr/>
        </p:nvSpPr>
        <p:spPr>
          <a:xfrm>
            <a:off x="5024700" y="2977850"/>
            <a:ext cx="3711300" cy="129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Your bio text here et rem.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Genimin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vendita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pa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veriae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quiam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 Ut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volupti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squunt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lacitatint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molut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restem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sit,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consequi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re,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voluptium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nihil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ipiet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pa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voluptat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434343"/>
              </a:buClr>
              <a:buSzPts val="900"/>
              <a:buFont typeface="Poppins"/>
              <a:buChar char="●"/>
            </a:pP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Ossinim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aximpor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accatem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is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dolorem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poribus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Andiaerore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consequata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derrovid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ma nobis et que que nobis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natibere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commod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et,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sequasit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conseniet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" name="Google Shape;630;p39">
            <a:extLst>
              <a:ext uri="{FF2B5EF4-FFF2-40B4-BE49-F238E27FC236}">
                <a16:creationId xmlns:a16="http://schemas.microsoft.com/office/drawing/2014/main" id="{05D82138-FA22-C358-543A-4E66448EA0FD}"/>
              </a:ext>
            </a:extLst>
          </p:cNvPr>
          <p:cNvSpPr txBox="1"/>
          <p:nvPr/>
        </p:nvSpPr>
        <p:spPr>
          <a:xfrm>
            <a:off x="408000" y="2977850"/>
            <a:ext cx="3711300" cy="129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Your bio text here et rem.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Genimin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vendita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pa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veriae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quiam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 Ut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volupti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squunt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lacitatint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molut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restem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sit,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consequi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re,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voluptium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nihil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ipiet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pa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voluptat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434343"/>
              </a:buClr>
              <a:buSzPts val="900"/>
              <a:buFont typeface="Poppins"/>
              <a:buChar char="●"/>
            </a:pP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Ossinim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aximpor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accatem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is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dolorem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poribus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Andiaerore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consequata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derrovid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ma nobis et que que nobis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natibere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commod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et,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sequasit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conseniet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0"/>
          <p:cNvSpPr/>
          <p:nvPr/>
        </p:nvSpPr>
        <p:spPr>
          <a:xfrm>
            <a:off x="-13325" y="1017725"/>
            <a:ext cx="4591800" cy="1743900"/>
          </a:xfrm>
          <a:prstGeom prst="rect">
            <a:avLst/>
          </a:prstGeom>
          <a:solidFill>
            <a:srgbClr val="F0E3D9">
              <a:alpha val="2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8" name="Google Shape;638;p40"/>
          <p:cNvSpPr/>
          <p:nvPr/>
        </p:nvSpPr>
        <p:spPr>
          <a:xfrm>
            <a:off x="4572000" y="1017725"/>
            <a:ext cx="4578600" cy="1743900"/>
          </a:xfrm>
          <a:prstGeom prst="rect">
            <a:avLst/>
          </a:prstGeom>
          <a:solidFill>
            <a:srgbClr val="9F8EB6">
              <a:alpha val="1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39" name="Google Shape;639;p40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640" name="Google Shape;640;p40"/>
          <p:cNvSpPr/>
          <p:nvPr/>
        </p:nvSpPr>
        <p:spPr>
          <a:xfrm>
            <a:off x="4572000" y="2761623"/>
            <a:ext cx="4578600" cy="1743900"/>
          </a:xfrm>
          <a:prstGeom prst="rect">
            <a:avLst/>
          </a:prstGeom>
          <a:solidFill>
            <a:srgbClr val="9F8EB6">
              <a:alpha val="3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41" name="Google Shape;641;p40"/>
          <p:cNvSpPr/>
          <p:nvPr/>
        </p:nvSpPr>
        <p:spPr>
          <a:xfrm>
            <a:off x="0" y="2761625"/>
            <a:ext cx="4578600" cy="1743900"/>
          </a:xfrm>
          <a:prstGeom prst="rect">
            <a:avLst/>
          </a:prstGeom>
          <a:solidFill>
            <a:srgbClr val="F0E3D9">
              <a:alpha val="649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46" name="Google Shape;646;p40"/>
          <p:cNvSpPr txBox="1">
            <a:spLocks noGrp="1"/>
          </p:cNvSpPr>
          <p:nvPr>
            <p:ph type="title"/>
          </p:nvPr>
        </p:nvSpPr>
        <p:spPr>
          <a:xfrm>
            <a:off x="311700" y="331225"/>
            <a:ext cx="545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 panose="020B0502020202020204" pitchFamily="34" charset="0"/>
              </a:rPr>
              <a:t>Leadership Team </a:t>
            </a:r>
            <a:r>
              <a:rPr lang="en" b="1"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Template</a:t>
            </a:r>
            <a:endParaRPr b="1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entury Gothic" panose="020B0502020202020204" pitchFamily="34" charset="0"/>
            </a:endParaRPr>
          </a:p>
        </p:txBody>
      </p:sp>
      <p:sp>
        <p:nvSpPr>
          <p:cNvPr id="3" name="Google Shape;623;p39">
            <a:extLst>
              <a:ext uri="{FF2B5EF4-FFF2-40B4-BE49-F238E27FC236}">
                <a16:creationId xmlns:a16="http://schemas.microsoft.com/office/drawing/2014/main" id="{21BBA03B-F90C-D16F-2E81-3A8C3E5FD3AE}"/>
              </a:ext>
            </a:extLst>
          </p:cNvPr>
          <p:cNvSpPr/>
          <p:nvPr/>
        </p:nvSpPr>
        <p:spPr>
          <a:xfrm>
            <a:off x="567550" y="1315351"/>
            <a:ext cx="1169700" cy="1169700"/>
          </a:xfrm>
          <a:prstGeom prst="ellipse">
            <a:avLst/>
          </a:prstGeom>
          <a:solidFill>
            <a:srgbClr val="9F8EB6"/>
          </a:solidFill>
          <a:ln>
            <a:noFill/>
          </a:ln>
        </p:spPr>
        <p:txBody>
          <a:bodyPr spcFirstLastPara="1" wrap="square" lIns="82475" tIns="82475" rIns="82475" bIns="824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2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4" name="Google Shape;624;p39" title="GettyImages-1060638228.jpg">
            <a:extLst>
              <a:ext uri="{FF2B5EF4-FFF2-40B4-BE49-F238E27FC236}">
                <a16:creationId xmlns:a16="http://schemas.microsoft.com/office/drawing/2014/main" id="{1731A8E3-0CEB-94D8-7239-A6BAD9F5607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2888" t="6983" r="10916" b="23247"/>
          <a:stretch/>
        </p:blipFill>
        <p:spPr>
          <a:xfrm>
            <a:off x="632626" y="1375692"/>
            <a:ext cx="1039800" cy="1046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Google Shape;625;p39">
            <a:extLst>
              <a:ext uri="{FF2B5EF4-FFF2-40B4-BE49-F238E27FC236}">
                <a16:creationId xmlns:a16="http://schemas.microsoft.com/office/drawing/2014/main" id="{B759829B-CDB0-5873-406D-63B9CAB9522B}"/>
              </a:ext>
            </a:extLst>
          </p:cNvPr>
          <p:cNvSpPr txBox="1"/>
          <p:nvPr/>
        </p:nvSpPr>
        <p:spPr>
          <a:xfrm>
            <a:off x="1434700" y="1550088"/>
            <a:ext cx="2699100" cy="7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675" rIns="85675" bIns="856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694F80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Firstname Lastname</a:t>
            </a:r>
            <a:endParaRPr sz="1300" b="1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94F80"/>
                </a:solidFill>
                <a:latin typeface="Century Gothic" panose="020B0502020202020204" pitchFamily="34" charset="0"/>
              </a:rPr>
              <a:t>Title</a:t>
            </a:r>
            <a:endParaRPr sz="110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endParaRPr sz="1886">
              <a:solidFill>
                <a:srgbClr val="66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6" name="Google Shape;627;p39">
            <a:extLst>
              <a:ext uri="{FF2B5EF4-FFF2-40B4-BE49-F238E27FC236}">
                <a16:creationId xmlns:a16="http://schemas.microsoft.com/office/drawing/2014/main" id="{5CDC29F0-BDB9-BCAF-B6F6-A6F7A5EB8957}"/>
              </a:ext>
            </a:extLst>
          </p:cNvPr>
          <p:cNvSpPr txBox="1"/>
          <p:nvPr/>
        </p:nvSpPr>
        <p:spPr>
          <a:xfrm>
            <a:off x="6204271" y="1550088"/>
            <a:ext cx="2699100" cy="7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675" rIns="85675" bIns="856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694F80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Firstname Lastname</a:t>
            </a:r>
            <a:endParaRPr sz="1300" b="1">
              <a:solidFill>
                <a:srgbClr val="69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94F80"/>
                </a:solidFill>
                <a:latin typeface="Century Gothic" panose="020B0502020202020204" pitchFamily="34" charset="0"/>
              </a:rPr>
              <a:t>Title</a:t>
            </a:r>
            <a:endParaRPr sz="1100">
              <a:solidFill>
                <a:srgbClr val="694F80"/>
              </a:solidFill>
              <a:latin typeface="Century Gothic" panose="020B0502020202020204" pitchFamily="34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None/>
            </a:pPr>
            <a:endParaRPr sz="1886">
              <a:solidFill>
                <a:srgbClr val="66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7" name="Google Shape;628;p39">
            <a:extLst>
              <a:ext uri="{FF2B5EF4-FFF2-40B4-BE49-F238E27FC236}">
                <a16:creationId xmlns:a16="http://schemas.microsoft.com/office/drawing/2014/main" id="{F2E60A99-D876-8480-BB20-994791880E3E}"/>
              </a:ext>
            </a:extLst>
          </p:cNvPr>
          <p:cNvSpPr/>
          <p:nvPr/>
        </p:nvSpPr>
        <p:spPr>
          <a:xfrm>
            <a:off x="5168125" y="1315351"/>
            <a:ext cx="1169700" cy="1169700"/>
          </a:xfrm>
          <a:prstGeom prst="ellipse">
            <a:avLst/>
          </a:prstGeom>
          <a:solidFill>
            <a:srgbClr val="9F8EB6"/>
          </a:solidFill>
          <a:ln>
            <a:noFill/>
          </a:ln>
        </p:spPr>
        <p:txBody>
          <a:bodyPr spcFirstLastPara="1" wrap="square" lIns="82475" tIns="82475" rIns="82475" bIns="824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62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8" name="Google Shape;629;p39" title="GettyImages-1060638228.jpg">
            <a:extLst>
              <a:ext uri="{FF2B5EF4-FFF2-40B4-BE49-F238E27FC236}">
                <a16:creationId xmlns:a16="http://schemas.microsoft.com/office/drawing/2014/main" id="{7153F697-A618-4D86-3763-557D076D73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2888" t="6983" r="10916" b="23247"/>
          <a:stretch/>
        </p:blipFill>
        <p:spPr>
          <a:xfrm>
            <a:off x="5233201" y="1375692"/>
            <a:ext cx="1039800" cy="1046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Google Shape;630;p39">
            <a:extLst>
              <a:ext uri="{FF2B5EF4-FFF2-40B4-BE49-F238E27FC236}">
                <a16:creationId xmlns:a16="http://schemas.microsoft.com/office/drawing/2014/main" id="{BA67CADA-3CB2-072A-F29F-BDE07D3C1B0D}"/>
              </a:ext>
            </a:extLst>
          </p:cNvPr>
          <p:cNvSpPr txBox="1"/>
          <p:nvPr/>
        </p:nvSpPr>
        <p:spPr>
          <a:xfrm>
            <a:off x="5024700" y="2977850"/>
            <a:ext cx="3711300" cy="129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Your bio text here et rem.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Genimin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vendita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pa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veriae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quiam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 Ut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volupti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squunt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lacitatint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molut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restem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sit,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consequi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re,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voluptium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nihil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ipiet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pa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voluptat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434343"/>
              </a:buClr>
              <a:buSzPts val="900"/>
              <a:buFont typeface="Poppins"/>
              <a:buChar char="●"/>
            </a:pP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Ossinim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aximpor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accatem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is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dolorem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poribus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Andiaerore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consequata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derrovid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ma nobis et que que nobis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natibere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commod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et,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sequasit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conseniet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10" name="Google Shape;630;p39">
            <a:extLst>
              <a:ext uri="{FF2B5EF4-FFF2-40B4-BE49-F238E27FC236}">
                <a16:creationId xmlns:a16="http://schemas.microsoft.com/office/drawing/2014/main" id="{60AF0A10-82C9-6243-02FB-6C418038672E}"/>
              </a:ext>
            </a:extLst>
          </p:cNvPr>
          <p:cNvSpPr txBox="1"/>
          <p:nvPr/>
        </p:nvSpPr>
        <p:spPr>
          <a:xfrm>
            <a:off x="408000" y="2977850"/>
            <a:ext cx="3711300" cy="129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Your bio text here et rem.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Genimin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vendita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pa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veriae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quiam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 Ut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volupti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squunt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lacitatint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molut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restem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sit,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consequi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re,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voluptium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nihil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ipiet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pa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voluptat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434343"/>
              </a:buClr>
              <a:buSzPts val="900"/>
              <a:buFont typeface="Poppins"/>
              <a:buChar char="●"/>
            </a:pP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Ossinim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aximpor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accatem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is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dolorem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poribus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Andiaerore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consequata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derrovid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ma nobis et que que nobis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natibere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commod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et,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sequasit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conseniet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1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654" name="Google Shape;654;p41" title="imag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0900" y="3148340"/>
            <a:ext cx="2343725" cy="473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41" title="Logo-MammoScreen-2-uai-1000x666.png"/>
          <p:cNvPicPr preferRelativeResize="0"/>
          <p:nvPr/>
        </p:nvPicPr>
        <p:blipFill rotWithShape="1">
          <a:blip r:embed="rId4">
            <a:alphaModFix/>
          </a:blip>
          <a:srcRect t="25261" b="26036"/>
          <a:stretch/>
        </p:blipFill>
        <p:spPr>
          <a:xfrm>
            <a:off x="4258914" y="1630168"/>
            <a:ext cx="3933800" cy="127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41" title="Myriad_genetics_logo.svg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9356" y="3089753"/>
            <a:ext cx="1811157" cy="77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41" title="Volpara-Health-logo.png"/>
          <p:cNvPicPr preferRelativeResize="0"/>
          <p:nvPr/>
        </p:nvPicPr>
        <p:blipFill rotWithShape="1">
          <a:blip r:embed="rId6">
            <a:alphaModFix/>
          </a:blip>
          <a:srcRect t="30958"/>
          <a:stretch/>
        </p:blipFill>
        <p:spPr>
          <a:xfrm>
            <a:off x="451788" y="2833488"/>
            <a:ext cx="2784459" cy="98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41" title="UpdatedCureMetrix-LogoFinal_TM-1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7423" y="1806019"/>
            <a:ext cx="3055432" cy="775776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41"/>
          <p:cNvSpPr txBox="1">
            <a:spLocks noGrp="1"/>
          </p:cNvSpPr>
          <p:nvPr>
            <p:ph type="title"/>
          </p:nvPr>
        </p:nvSpPr>
        <p:spPr>
          <a:xfrm>
            <a:off x="311700" y="297225"/>
            <a:ext cx="423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Our Partnerships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660" name="Google Shape;660;p41"/>
          <p:cNvSpPr txBox="1"/>
          <p:nvPr/>
        </p:nvSpPr>
        <p:spPr>
          <a:xfrm>
            <a:off x="352925" y="869925"/>
            <a:ext cx="3550200" cy="573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We believe collaboration drives innovation and that we are </a:t>
            </a:r>
            <a:r>
              <a:rPr lang="en" sz="1100" b="1">
                <a:solidFill>
                  <a:schemeClr val="dk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better together. </a:t>
            </a:r>
            <a:endParaRPr sz="1100" b="1">
              <a:solidFill>
                <a:schemeClr val="dk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2"/>
          <p:cNvSpPr/>
          <p:nvPr/>
        </p:nvSpPr>
        <p:spPr>
          <a:xfrm>
            <a:off x="4039725" y="2404075"/>
            <a:ext cx="2031300" cy="878700"/>
          </a:xfrm>
          <a:prstGeom prst="rect">
            <a:avLst/>
          </a:prstGeom>
          <a:solidFill>
            <a:srgbClr val="C8D9AC">
              <a:alpha val="20630"/>
            </a:srgbClr>
          </a:solidFill>
          <a:ln>
            <a:noFill/>
          </a:ln>
        </p:spPr>
        <p:txBody>
          <a:bodyPr spcFirstLastPara="1" wrap="square" lIns="102800" tIns="102800" rIns="102800" bIns="102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74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666" name="Google Shape;666;p42"/>
          <p:cNvSpPr/>
          <p:nvPr/>
        </p:nvSpPr>
        <p:spPr>
          <a:xfrm>
            <a:off x="4039775" y="578588"/>
            <a:ext cx="2031300" cy="1519200"/>
          </a:xfrm>
          <a:prstGeom prst="rect">
            <a:avLst/>
          </a:prstGeom>
          <a:solidFill>
            <a:srgbClr val="9F8EB6">
              <a:alpha val="5630"/>
            </a:srgbClr>
          </a:solidFill>
          <a:ln>
            <a:noFill/>
          </a:ln>
        </p:spPr>
        <p:txBody>
          <a:bodyPr spcFirstLastPara="1" wrap="square" lIns="102800" tIns="102800" rIns="102800" bIns="102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74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667" name="Google Shape;667;p42"/>
          <p:cNvSpPr/>
          <p:nvPr/>
        </p:nvSpPr>
        <p:spPr>
          <a:xfrm>
            <a:off x="6265550" y="296425"/>
            <a:ext cx="1230000" cy="12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05725" tIns="105725" rIns="105725" bIns="1057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18">
              <a:solidFill>
                <a:schemeClr val="tx1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68" name="Google Shape;668;p42"/>
          <p:cNvSpPr/>
          <p:nvPr/>
        </p:nvSpPr>
        <p:spPr>
          <a:xfrm>
            <a:off x="4039725" y="2122887"/>
            <a:ext cx="2031300" cy="28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02800" tIns="102800" rIns="102800" bIns="102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74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669" name="Google Shape;669;p42"/>
          <p:cNvSpPr/>
          <p:nvPr/>
        </p:nvSpPr>
        <p:spPr>
          <a:xfrm>
            <a:off x="4039775" y="296375"/>
            <a:ext cx="2031300" cy="280800"/>
          </a:xfrm>
          <a:prstGeom prst="rect">
            <a:avLst/>
          </a:prstGeom>
          <a:solidFill>
            <a:srgbClr val="9F8EB6">
              <a:alpha val="30000"/>
            </a:srgbClr>
          </a:solidFill>
          <a:ln>
            <a:noFill/>
          </a:ln>
        </p:spPr>
        <p:txBody>
          <a:bodyPr spcFirstLastPara="1" wrap="square" lIns="102800" tIns="102800" rIns="102800" bIns="102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74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670" name="Google Shape;670;p42"/>
          <p:cNvSpPr txBox="1">
            <a:spLocks noGrp="1"/>
          </p:cNvSpPr>
          <p:nvPr>
            <p:ph type="title" idx="4294967295"/>
          </p:nvPr>
        </p:nvSpPr>
        <p:spPr>
          <a:xfrm>
            <a:off x="311700" y="326900"/>
            <a:ext cx="297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Screening Mammography Suite</a:t>
            </a:r>
            <a:endParaRPr b="1" dirty="0">
              <a:latin typeface="Century Gothic" panose="020B0502020202020204" pitchFamily="34" charset="0"/>
            </a:endParaRPr>
          </a:p>
        </p:txBody>
      </p:sp>
      <p:pic>
        <p:nvPicPr>
          <p:cNvPr id="671" name="Google Shape;671;p42" title="Image (88).jpg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6265544" y="1655020"/>
            <a:ext cx="1229934" cy="122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42" title="Media (3).jpg"/>
          <p:cNvPicPr preferRelativeResize="0"/>
          <p:nvPr/>
        </p:nvPicPr>
        <p:blipFill rotWithShape="1">
          <a:blip r:embed="rId4">
            <a:alphaModFix/>
          </a:blip>
          <a:srcRect t="12502" b="12495"/>
          <a:stretch/>
        </p:blipFill>
        <p:spPr>
          <a:xfrm>
            <a:off x="6265545" y="3013690"/>
            <a:ext cx="1229931" cy="122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42" title="Media (4).jpg"/>
          <p:cNvPicPr preferRelativeResize="0"/>
          <p:nvPr/>
        </p:nvPicPr>
        <p:blipFill rotWithShape="1">
          <a:blip r:embed="rId5">
            <a:alphaModFix/>
          </a:blip>
          <a:srcRect t="12502" b="12495"/>
          <a:stretch/>
        </p:blipFill>
        <p:spPr>
          <a:xfrm>
            <a:off x="7638051" y="3013713"/>
            <a:ext cx="1229934" cy="122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42" title="Image (87).jpg"/>
          <p:cNvPicPr preferRelativeResize="0"/>
          <p:nvPr/>
        </p:nvPicPr>
        <p:blipFill rotWithShape="1">
          <a:blip r:embed="rId6">
            <a:alphaModFix/>
          </a:blip>
          <a:srcRect l="26145" t="2067" r="904" b="1788"/>
          <a:stretch/>
        </p:blipFill>
        <p:spPr>
          <a:xfrm>
            <a:off x="7638049" y="1655023"/>
            <a:ext cx="1229932" cy="122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42" title="Media (1).jpg"/>
          <p:cNvPicPr preferRelativeResize="0"/>
          <p:nvPr/>
        </p:nvPicPr>
        <p:blipFill rotWithShape="1">
          <a:blip r:embed="rId7">
            <a:alphaModFix/>
          </a:blip>
          <a:srcRect l="12502" r="12495"/>
          <a:stretch/>
        </p:blipFill>
        <p:spPr>
          <a:xfrm>
            <a:off x="7638049" y="296370"/>
            <a:ext cx="1229932" cy="1229934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42"/>
          <p:cNvSpPr txBox="1"/>
          <p:nvPr/>
        </p:nvSpPr>
        <p:spPr>
          <a:xfrm>
            <a:off x="6406372" y="793578"/>
            <a:ext cx="9483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775" tIns="44775" rIns="44775" bIns="44775" anchor="ctr" anchorCtr="0">
            <a:normAutofit lnSpcReduction="10000"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29" b="1" dirty="0">
                <a:solidFill>
                  <a:schemeClr val="tx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The Suite</a:t>
            </a:r>
            <a:endParaRPr sz="1229" b="1" dirty="0">
              <a:solidFill>
                <a:schemeClr val="tx1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77" name="Google Shape;677;p42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entury Gothic" panose="020B0502020202020204" pitchFamily="34" charset="0"/>
              </a:rPr>
              <a:t>26</a:t>
            </a:fld>
            <a:endParaRPr>
              <a:latin typeface="Century Gothic" panose="020B0502020202020204" pitchFamily="34" charset="0"/>
            </a:endParaRPr>
          </a:p>
        </p:txBody>
      </p:sp>
      <p:sp>
        <p:nvSpPr>
          <p:cNvPr id="678" name="Google Shape;678;p42"/>
          <p:cNvSpPr txBox="1"/>
          <p:nvPr/>
        </p:nvSpPr>
        <p:spPr>
          <a:xfrm>
            <a:off x="4176736" y="303572"/>
            <a:ext cx="18870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3" b="1" dirty="0">
                <a:solidFill>
                  <a:srgbClr val="664F80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Onsite Women’s Health</a:t>
            </a:r>
            <a:endParaRPr sz="1103" b="1" dirty="0">
              <a:solidFill>
                <a:srgbClr val="664F80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679" name="Google Shape;679;p42"/>
          <p:cNvSpPr txBox="1"/>
          <p:nvPr/>
        </p:nvSpPr>
        <p:spPr>
          <a:xfrm>
            <a:off x="4155021" y="2130084"/>
            <a:ext cx="17562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3" b="1">
                <a:solidFill>
                  <a:srgbClr val="739A4E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Physician’s Practice</a:t>
            </a:r>
            <a:endParaRPr sz="1103" b="1">
              <a:solidFill>
                <a:srgbClr val="739A4E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680" name="Google Shape;680;p42"/>
          <p:cNvSpPr txBox="1"/>
          <p:nvPr/>
        </p:nvSpPr>
        <p:spPr>
          <a:xfrm>
            <a:off x="4176735" y="587589"/>
            <a:ext cx="1887000" cy="160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100" tIns="101100" rIns="101100" bIns="101100" anchor="t" anchorCtr="0">
            <a:spAutoFit/>
          </a:bodyPr>
          <a:lstStyle/>
          <a:p>
            <a:pPr marL="55789" lvl="0" indent="-1629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956"/>
              <a:buFont typeface="Poppins"/>
              <a:buChar char="●"/>
            </a:pPr>
            <a:r>
              <a:rPr lang="en" sz="955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Provides drawings</a:t>
            </a:r>
            <a:endParaRPr sz="955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55789" lvl="0" indent="-162975" algn="l" rtl="0">
              <a:lnSpc>
                <a:spcPct val="115000"/>
              </a:lnSpc>
              <a:spcBef>
                <a:spcPts val="1017"/>
              </a:spcBef>
              <a:spcAft>
                <a:spcPts val="0"/>
              </a:spcAft>
              <a:buClr>
                <a:schemeClr val="tx2"/>
              </a:buClr>
              <a:buSzPts val="956"/>
              <a:buFont typeface="Poppins"/>
              <a:buChar char="●"/>
            </a:pPr>
            <a:r>
              <a:rPr lang="en" sz="955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Works with you and is flexible in making most spaces work</a:t>
            </a:r>
            <a:endParaRPr sz="955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55789" lvl="0" indent="-162975" algn="l" rtl="0">
              <a:lnSpc>
                <a:spcPct val="115000"/>
              </a:lnSpc>
              <a:spcBef>
                <a:spcPts val="1017"/>
              </a:spcBef>
              <a:spcAft>
                <a:spcPts val="1017"/>
              </a:spcAft>
              <a:buClr>
                <a:schemeClr val="tx2"/>
              </a:buClr>
              <a:buSzPts val="956"/>
              <a:buFont typeface="Poppins"/>
              <a:buChar char="●"/>
            </a:pPr>
            <a:r>
              <a:rPr lang="en" sz="955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Supports you throughout the construction process</a:t>
            </a:r>
            <a:endParaRPr sz="955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681" name="Google Shape;681;p42"/>
          <p:cNvSpPr txBox="1"/>
          <p:nvPr/>
        </p:nvSpPr>
        <p:spPr>
          <a:xfrm>
            <a:off x="4155025" y="2441787"/>
            <a:ext cx="1916100" cy="711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100" tIns="101100" rIns="101100" bIns="101100" anchor="t" anchorCtr="0">
            <a:spAutoFit/>
          </a:bodyPr>
          <a:lstStyle/>
          <a:p>
            <a:pPr marL="55789" lvl="0" indent="-1629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56"/>
              <a:buFont typeface="Poppins"/>
              <a:buChar char="●"/>
            </a:pPr>
            <a:r>
              <a:rPr lang="en" sz="955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Provides a mammography-ready room that is at least 10’x12’</a:t>
            </a:r>
            <a:endParaRPr sz="955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682" name="Google Shape;682;p42" title="Screen Shot 2025-12-10 at 5.19.22 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1700" y="1683173"/>
            <a:ext cx="3663201" cy="247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42" title="Screen Shot 2025-12-10 at 5.19.27 PM.png"/>
          <p:cNvPicPr preferRelativeResize="0"/>
          <p:nvPr/>
        </p:nvPicPr>
        <p:blipFill rotWithShape="1">
          <a:blip r:embed="rId9">
            <a:alphaModFix/>
          </a:blip>
          <a:srcRect l="9469" t="6202" r="7535" b="6689"/>
          <a:stretch/>
        </p:blipFill>
        <p:spPr>
          <a:xfrm>
            <a:off x="4039725" y="3442675"/>
            <a:ext cx="798675" cy="118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4"/>
          <p:cNvSpPr/>
          <p:nvPr/>
        </p:nvSpPr>
        <p:spPr>
          <a:xfrm>
            <a:off x="-4050" y="-9950"/>
            <a:ext cx="9144000" cy="4524000"/>
          </a:xfrm>
          <a:prstGeom prst="rect">
            <a:avLst/>
          </a:prstGeom>
          <a:solidFill>
            <a:srgbClr val="F0E3D9">
              <a:alpha val="4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711" name="Google Shape;711;p44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entury Gothic" panose="020B0502020202020204" pitchFamily="34" charset="0"/>
              </a:rPr>
              <a:t>27</a:t>
            </a:fld>
            <a:endParaRPr>
              <a:latin typeface="Century Gothic" panose="020B0502020202020204" pitchFamily="34" charset="0"/>
            </a:endParaRPr>
          </a:p>
        </p:txBody>
      </p:sp>
      <p:sp>
        <p:nvSpPr>
          <p:cNvPr id="712" name="Google Shape;712;p44"/>
          <p:cNvSpPr/>
          <p:nvPr/>
        </p:nvSpPr>
        <p:spPr>
          <a:xfrm>
            <a:off x="454450" y="1093822"/>
            <a:ext cx="3084300" cy="3025800"/>
          </a:xfrm>
          <a:prstGeom prst="rect">
            <a:avLst/>
          </a:prstGeom>
          <a:solidFill>
            <a:srgbClr val="5D6060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713" name="Google Shape;713;p44"/>
          <p:cNvSpPr txBox="1">
            <a:spLocks noGrp="1"/>
          </p:cNvSpPr>
          <p:nvPr>
            <p:ph type="title"/>
          </p:nvPr>
        </p:nvSpPr>
        <p:spPr>
          <a:xfrm>
            <a:off x="1097950" y="2320372"/>
            <a:ext cx="179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9B9B9"/>
                </a:solidFill>
                <a:latin typeface="Century Gothic" panose="020B0502020202020204" pitchFamily="34" charset="0"/>
              </a:rPr>
              <a:t>Your logo</a:t>
            </a:r>
            <a:endParaRPr>
              <a:solidFill>
                <a:srgbClr val="B9B9B9"/>
              </a:solidFill>
              <a:latin typeface="Century Gothic" panose="020B0502020202020204" pitchFamily="34" charset="0"/>
            </a:endParaRPr>
          </a:p>
        </p:txBody>
      </p:sp>
      <p:sp>
        <p:nvSpPr>
          <p:cNvPr id="714" name="Google Shape;714;p44"/>
          <p:cNvSpPr txBox="1"/>
          <p:nvPr/>
        </p:nvSpPr>
        <p:spPr>
          <a:xfrm>
            <a:off x="3793849" y="2364452"/>
            <a:ext cx="4842600" cy="114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SUBHEADLINE GOES HERE</a:t>
            </a:r>
            <a:endParaRPr sz="900" b="1" dirty="0">
              <a:solidFill>
                <a:schemeClr val="tx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maioreped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estis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fugiam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sim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ereicidi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 sim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occuptatur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Porecab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illa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minimagnatum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eossit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maioreped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estis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fugiam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Porecab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illa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minimagnatum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eossit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maioreped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estis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fugiam</a:t>
            </a:r>
            <a:endParaRPr sz="900" b="1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715" name="Google Shape;715;p44"/>
          <p:cNvSpPr txBox="1"/>
          <p:nvPr/>
        </p:nvSpPr>
        <p:spPr>
          <a:xfrm>
            <a:off x="3793850" y="3611677"/>
            <a:ext cx="48426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COMMUNITY NEED</a:t>
            </a:r>
            <a:endParaRPr sz="900" b="1" dirty="0">
              <a:solidFill>
                <a:schemeClr val="tx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maioreped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estis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fugiam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sim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ereicidi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 sim 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Porecab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illa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minimagnatum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eossit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</a:t>
            </a:r>
            <a:endParaRPr sz="900" b="1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716" name="Google Shape;716;p44"/>
          <p:cNvSpPr txBox="1"/>
          <p:nvPr/>
        </p:nvSpPr>
        <p:spPr>
          <a:xfrm>
            <a:off x="3793856" y="957927"/>
            <a:ext cx="4842600" cy="1299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WHY ONSITE?</a:t>
            </a:r>
            <a:endParaRPr sz="900" b="1" dirty="0">
              <a:solidFill>
                <a:schemeClr val="tx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maioreped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estis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fugiam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sim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ereicidi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 sim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occuptatur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illa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minimagnatum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eossit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Porecab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illa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minimagnatum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eossit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maioreped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estis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fugiam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sim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ereicidi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 sim 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Porecab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illa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minimagnatum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eossit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maioreped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estis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fugiam</a:t>
            </a:r>
            <a:endParaRPr sz="900" b="1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717" name="Google Shape;717;p44"/>
          <p:cNvSpPr txBox="1">
            <a:spLocks noGrp="1"/>
          </p:cNvSpPr>
          <p:nvPr>
            <p:ph type="title"/>
          </p:nvPr>
        </p:nvSpPr>
        <p:spPr>
          <a:xfrm>
            <a:off x="311700" y="297225"/>
            <a:ext cx="59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Onsite &amp; Practice Name, Location</a:t>
            </a:r>
            <a:endParaRPr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5"/>
          <p:cNvSpPr/>
          <p:nvPr/>
        </p:nvSpPr>
        <p:spPr>
          <a:xfrm>
            <a:off x="-4050" y="-9950"/>
            <a:ext cx="9144000" cy="4524000"/>
          </a:xfrm>
          <a:prstGeom prst="rect">
            <a:avLst/>
          </a:prstGeom>
          <a:solidFill>
            <a:srgbClr val="F0E3D9">
              <a:alpha val="4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723" name="Google Shape;723;p45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entury Gothic" panose="020B0502020202020204" pitchFamily="34" charset="0"/>
              </a:rPr>
              <a:t>28</a:t>
            </a:fld>
            <a:endParaRPr>
              <a:latin typeface="Century Gothic" panose="020B0502020202020204" pitchFamily="34" charset="0"/>
            </a:endParaRPr>
          </a:p>
        </p:txBody>
      </p:sp>
      <p:sp>
        <p:nvSpPr>
          <p:cNvPr id="724" name="Google Shape;724;p45"/>
          <p:cNvSpPr/>
          <p:nvPr/>
        </p:nvSpPr>
        <p:spPr>
          <a:xfrm>
            <a:off x="454450" y="1129861"/>
            <a:ext cx="4117500" cy="1217100"/>
          </a:xfrm>
          <a:prstGeom prst="rect">
            <a:avLst/>
          </a:prstGeom>
          <a:solidFill>
            <a:srgbClr val="5D6060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725" name="Google Shape;725;p45"/>
          <p:cNvSpPr txBox="1">
            <a:spLocks noGrp="1"/>
          </p:cNvSpPr>
          <p:nvPr>
            <p:ph type="title"/>
          </p:nvPr>
        </p:nvSpPr>
        <p:spPr>
          <a:xfrm>
            <a:off x="779350" y="1416870"/>
            <a:ext cx="336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20">
                <a:solidFill>
                  <a:srgbClr val="B9B9B9"/>
                </a:solidFill>
                <a:latin typeface="Century Gothic" panose="020B0502020202020204" pitchFamily="34" charset="0"/>
              </a:rPr>
              <a:t>Your logo</a:t>
            </a:r>
            <a:endParaRPr sz="2820">
              <a:solidFill>
                <a:srgbClr val="B9B9B9"/>
              </a:solidFill>
              <a:latin typeface="Century Gothic" panose="020B0502020202020204" pitchFamily="34" charset="0"/>
            </a:endParaRPr>
          </a:p>
        </p:txBody>
      </p:sp>
      <p:sp>
        <p:nvSpPr>
          <p:cNvPr id="726" name="Google Shape;726;p45"/>
          <p:cNvSpPr txBox="1"/>
          <p:nvPr/>
        </p:nvSpPr>
        <p:spPr>
          <a:xfrm>
            <a:off x="4791175" y="2541611"/>
            <a:ext cx="3777900" cy="161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SUBHEADLINE GOES HERE</a:t>
            </a:r>
            <a:endParaRPr sz="900" b="1" dirty="0">
              <a:solidFill>
                <a:schemeClr val="tx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maioreped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estis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fugiam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sim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ereicidi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 sim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occuptatur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illa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Porecab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illa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minimagnatum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eossit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maioreped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estis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fugiam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maioreped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estis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fugiam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sim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ereicidi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 sim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occuptatur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illa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Porecab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illa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minimagnatum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eossit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maioreped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estis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fugiam</a:t>
            </a:r>
            <a:endParaRPr sz="900" b="1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727" name="Google Shape;727;p45"/>
          <p:cNvSpPr txBox="1"/>
          <p:nvPr/>
        </p:nvSpPr>
        <p:spPr>
          <a:xfrm>
            <a:off x="454443" y="2551992"/>
            <a:ext cx="4013700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COMMUNITY NEED</a:t>
            </a:r>
            <a:endParaRPr sz="900" b="1" dirty="0">
              <a:solidFill>
                <a:schemeClr val="tx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maioreped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estis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fugiam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sim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ereicidi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 sim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occuptatur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illa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Porecab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illa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minimagnatum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eossit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maioreped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estis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fugiam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sim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ereicidi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 sim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occuptatur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illa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Porecab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illa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minimagnatum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eossit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maioreped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estis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fugiam</a:t>
            </a:r>
            <a:endParaRPr sz="900" b="1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728" name="Google Shape;728;p45"/>
          <p:cNvSpPr txBox="1"/>
          <p:nvPr/>
        </p:nvSpPr>
        <p:spPr>
          <a:xfrm>
            <a:off x="4858758" y="943495"/>
            <a:ext cx="3777900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WHY ONSITE?</a:t>
            </a:r>
            <a:endParaRPr sz="900" b="1" dirty="0">
              <a:solidFill>
                <a:schemeClr val="tx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maioreped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estis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fugiam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sim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ereicidi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 sim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occuptatur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illa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Porecab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illa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minimagnatum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eossit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maioreped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estis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fugiam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sim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ereicidi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 sim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occuptatur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illa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Porecab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illa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minimagnatum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eossit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ad qui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Poppins"/>
              <a:buChar char="●"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exped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maioreped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estis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</a:t>
            </a: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</a:t>
            </a:r>
            <a:r>
              <a:rPr lang="en" sz="900" dirty="0" err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fugiam</a:t>
            </a:r>
            <a:endParaRPr sz="900" b="1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729" name="Google Shape;729;p45"/>
          <p:cNvSpPr txBox="1">
            <a:spLocks noGrp="1"/>
          </p:cNvSpPr>
          <p:nvPr>
            <p:ph type="title"/>
          </p:nvPr>
        </p:nvSpPr>
        <p:spPr>
          <a:xfrm>
            <a:off x="311700" y="297225"/>
            <a:ext cx="59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Onsite &amp; Practice Name, Location</a:t>
            </a:r>
            <a:endParaRPr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3D9">
            <a:alpha val="38411"/>
          </a:srgbClr>
        </a:solidFill>
        <a:effectLst/>
      </p:bgPr>
    </p:bg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6"/>
          <p:cNvSpPr/>
          <p:nvPr/>
        </p:nvSpPr>
        <p:spPr>
          <a:xfrm>
            <a:off x="2457048" y="1045339"/>
            <a:ext cx="2053500" cy="3302700"/>
          </a:xfrm>
          <a:prstGeom prst="roundRect">
            <a:avLst>
              <a:gd name="adj" fmla="val 100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entury Gothic" panose="020B0502020202020204" pitchFamily="34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735" name="Google Shape;735;p46"/>
          <p:cNvSpPr/>
          <p:nvPr/>
        </p:nvSpPr>
        <p:spPr>
          <a:xfrm>
            <a:off x="4629475" y="1045339"/>
            <a:ext cx="2053500" cy="3302700"/>
          </a:xfrm>
          <a:prstGeom prst="roundRect">
            <a:avLst>
              <a:gd name="adj" fmla="val 978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entury Gothic" panose="020B0502020202020204" pitchFamily="34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736" name="Google Shape;736;p46"/>
          <p:cNvSpPr/>
          <p:nvPr/>
        </p:nvSpPr>
        <p:spPr>
          <a:xfrm>
            <a:off x="284700" y="1045339"/>
            <a:ext cx="2053500" cy="3302700"/>
          </a:xfrm>
          <a:prstGeom prst="roundRect">
            <a:avLst>
              <a:gd name="adj" fmla="val 100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entury Gothic" panose="020B0502020202020204" pitchFamily="34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737" name="Google Shape;737;p46"/>
          <p:cNvSpPr txBox="1">
            <a:spLocks noGrp="1"/>
          </p:cNvSpPr>
          <p:nvPr>
            <p:ph type="subTitle" idx="4294967295"/>
          </p:nvPr>
        </p:nvSpPr>
        <p:spPr>
          <a:xfrm>
            <a:off x="339652" y="229439"/>
            <a:ext cx="1965900" cy="1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r>
              <a:rPr lang="en" sz="650" b="1" dirty="0">
                <a:solidFill>
                  <a:schemeClr val="accent3"/>
                </a:solidFill>
                <a:latin typeface="Century Gothic" panose="020B0502020202020204" pitchFamily="34" charset="0"/>
              </a:rPr>
              <a:t>Company Name</a:t>
            </a:r>
            <a:endParaRPr sz="650" b="1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738" name="Google Shape;738;p46"/>
          <p:cNvSpPr/>
          <p:nvPr/>
        </p:nvSpPr>
        <p:spPr>
          <a:xfrm>
            <a:off x="4233563" y="1230071"/>
            <a:ext cx="105300" cy="105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Century Gothic" panose="020B0502020202020204" pitchFamily="34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739" name="Google Shape;739;p46"/>
          <p:cNvSpPr/>
          <p:nvPr/>
        </p:nvSpPr>
        <p:spPr>
          <a:xfrm>
            <a:off x="6438013" y="1230071"/>
            <a:ext cx="105300" cy="105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/>
              </a:solidFill>
              <a:latin typeface="Century Gothic" panose="020B0502020202020204" pitchFamily="34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740" name="Google Shape;740;p46"/>
          <p:cNvSpPr/>
          <p:nvPr/>
        </p:nvSpPr>
        <p:spPr>
          <a:xfrm>
            <a:off x="2061213" y="1230071"/>
            <a:ext cx="105300" cy="105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entury Gothic" panose="020B0502020202020204" pitchFamily="34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741" name="Google Shape;741;p46"/>
          <p:cNvSpPr/>
          <p:nvPr/>
        </p:nvSpPr>
        <p:spPr>
          <a:xfrm>
            <a:off x="6801850" y="1045339"/>
            <a:ext cx="2053500" cy="3302700"/>
          </a:xfrm>
          <a:prstGeom prst="roundRect">
            <a:avLst>
              <a:gd name="adj" fmla="val 9786"/>
            </a:avLst>
          </a:prstGeom>
          <a:solidFill>
            <a:schemeClr val="bg1">
              <a:lumMod val="85000"/>
              <a:alpha val="6875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entury Gothic" panose="020B0502020202020204" pitchFamily="34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742" name="Google Shape;742;p46"/>
          <p:cNvSpPr txBox="1">
            <a:spLocks noGrp="1"/>
          </p:cNvSpPr>
          <p:nvPr>
            <p:ph type="title" idx="4294967295"/>
          </p:nvPr>
        </p:nvSpPr>
        <p:spPr>
          <a:xfrm>
            <a:off x="7093177" y="2143914"/>
            <a:ext cx="1383600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 sz="1700" b="1">
                <a:solidFill>
                  <a:srgbClr val="999999"/>
                </a:solidFill>
                <a:latin typeface="Century Gothic" panose="020B0502020202020204" pitchFamily="34" charset="0"/>
                <a:ea typeface="Instrument Sans"/>
                <a:cs typeface="Instrument Sans"/>
                <a:sym typeface="Instrument Sans"/>
              </a:rPr>
              <a:t>Your logo</a:t>
            </a:r>
            <a:endParaRPr sz="1700" b="1">
              <a:solidFill>
                <a:srgbClr val="999999"/>
              </a:solidFill>
              <a:latin typeface="Century Gothic" panose="020B0502020202020204" pitchFamily="34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743" name="Google Shape;743;p46"/>
          <p:cNvSpPr txBox="1">
            <a:spLocks noGrp="1"/>
          </p:cNvSpPr>
          <p:nvPr>
            <p:ph type="subTitle" idx="4294967295"/>
          </p:nvPr>
        </p:nvSpPr>
        <p:spPr>
          <a:xfrm>
            <a:off x="353644" y="1559279"/>
            <a:ext cx="1696500" cy="1920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114300" marR="199571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>
                <a:latin typeface="Century Gothic" panose="020B0502020202020204" pitchFamily="34" charset="0"/>
              </a:rPr>
              <a:t>Community need</a:t>
            </a:r>
            <a:endParaRPr sz="1200">
              <a:latin typeface="Century Gothic" panose="020B0502020202020204" pitchFamily="34" charset="0"/>
            </a:endParaRPr>
          </a:p>
        </p:txBody>
      </p:sp>
      <p:sp>
        <p:nvSpPr>
          <p:cNvPr id="745" name="Google Shape;745;p46"/>
          <p:cNvSpPr txBox="1">
            <a:spLocks noGrp="1"/>
          </p:cNvSpPr>
          <p:nvPr>
            <p:ph type="subTitle" idx="4294967295"/>
          </p:nvPr>
        </p:nvSpPr>
        <p:spPr>
          <a:xfrm>
            <a:off x="2538803" y="1559279"/>
            <a:ext cx="1696500" cy="1920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114300" marR="199571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>
                <a:latin typeface="Century Gothic" panose="020B0502020202020204" pitchFamily="34" charset="0"/>
              </a:rPr>
              <a:t>Why Onsite?</a:t>
            </a:r>
            <a:endParaRPr sz="1200">
              <a:latin typeface="Century Gothic" panose="020B0502020202020204" pitchFamily="34" charset="0"/>
            </a:endParaRPr>
          </a:p>
        </p:txBody>
      </p:sp>
      <p:sp>
        <p:nvSpPr>
          <p:cNvPr id="747" name="Google Shape;747;p46"/>
          <p:cNvSpPr txBox="1">
            <a:spLocks noGrp="1"/>
          </p:cNvSpPr>
          <p:nvPr>
            <p:ph type="subTitle" idx="4294967295"/>
          </p:nvPr>
        </p:nvSpPr>
        <p:spPr>
          <a:xfrm>
            <a:off x="4693729" y="1559279"/>
            <a:ext cx="1696500" cy="1920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114300" marR="199571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b="1">
                <a:latin typeface="Century Gothic" panose="020B0502020202020204" pitchFamily="34" charset="0"/>
              </a:rPr>
              <a:t>Subheadline</a:t>
            </a:r>
            <a:endParaRPr sz="1200">
              <a:latin typeface="Century Gothic" panose="020B0502020202020204" pitchFamily="34" charset="0"/>
            </a:endParaRPr>
          </a:p>
        </p:txBody>
      </p:sp>
      <p:sp>
        <p:nvSpPr>
          <p:cNvPr id="749" name="Google Shape;749;p46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entury Gothic" panose="020B0502020202020204" pitchFamily="34" charset="0"/>
              </a:rPr>
              <a:t>29</a:t>
            </a:fld>
            <a:endParaRPr>
              <a:latin typeface="Century Gothic" panose="020B0502020202020204" pitchFamily="34" charset="0"/>
            </a:endParaRPr>
          </a:p>
        </p:txBody>
      </p:sp>
      <p:sp>
        <p:nvSpPr>
          <p:cNvPr id="750" name="Google Shape;750;p46"/>
          <p:cNvSpPr txBox="1">
            <a:spLocks noGrp="1"/>
          </p:cNvSpPr>
          <p:nvPr>
            <p:ph type="title" idx="4294967295"/>
          </p:nvPr>
        </p:nvSpPr>
        <p:spPr>
          <a:xfrm>
            <a:off x="311700" y="352189"/>
            <a:ext cx="59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Onsite &amp; Practice Name, Location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2" name="Google Shape;768;p47">
            <a:extLst>
              <a:ext uri="{FF2B5EF4-FFF2-40B4-BE49-F238E27FC236}">
                <a16:creationId xmlns:a16="http://schemas.microsoft.com/office/drawing/2014/main" id="{72AB3955-8B63-9FBE-4B1E-28525E28C603}"/>
              </a:ext>
            </a:extLst>
          </p:cNvPr>
          <p:cNvSpPr txBox="1">
            <a:spLocks/>
          </p:cNvSpPr>
          <p:nvPr/>
        </p:nvSpPr>
        <p:spPr>
          <a:xfrm>
            <a:off x="302603" y="1975187"/>
            <a:ext cx="2035518" cy="25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365760" marR="199571" indent="-24638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ts val="1000"/>
              <a:buFont typeface="Poppins"/>
              <a:buChar char="⠠"/>
            </a:pP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exped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maioreped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estis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aut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fugiam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, sim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ereicidi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ad qui sim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occuptatur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illa</a:t>
            </a:r>
            <a:endParaRPr lang="en-US" sz="1000" dirty="0">
              <a:solidFill>
                <a:schemeClr val="accent5"/>
              </a:solidFill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  <a:p>
            <a:pPr marL="365760" marR="199571" indent="-24638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ts val="1000"/>
              <a:buFont typeface="Poppins"/>
              <a:buChar char="⠠"/>
            </a:pP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Porecab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illa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eos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minimagnatum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eos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eossit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aut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ad qui</a:t>
            </a:r>
          </a:p>
          <a:p>
            <a:pPr marL="365760" marR="199571" indent="-24638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tx1"/>
              </a:buClr>
              <a:buSzPts val="1000"/>
              <a:buFont typeface="Poppins"/>
              <a:buChar char="⠠"/>
            </a:pP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exped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maioreped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estis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aut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fugiam</a:t>
            </a:r>
            <a:endParaRPr lang="en-US" sz="1000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Google Shape;768;p47">
            <a:extLst>
              <a:ext uri="{FF2B5EF4-FFF2-40B4-BE49-F238E27FC236}">
                <a16:creationId xmlns:a16="http://schemas.microsoft.com/office/drawing/2014/main" id="{DE62B0F0-4EEE-6DA7-B893-33114A6D6544}"/>
              </a:ext>
            </a:extLst>
          </p:cNvPr>
          <p:cNvSpPr txBox="1">
            <a:spLocks/>
          </p:cNvSpPr>
          <p:nvPr/>
        </p:nvSpPr>
        <p:spPr>
          <a:xfrm>
            <a:off x="2453620" y="1975187"/>
            <a:ext cx="2035518" cy="25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365760" marR="199571" indent="-24638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ts val="1000"/>
              <a:buFont typeface="Poppins"/>
              <a:buChar char="⠠"/>
            </a:pP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exped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maioreped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estis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aut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fugiam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, sim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ereicidi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ad qui sim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occuptatur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illa</a:t>
            </a:r>
            <a:endParaRPr lang="en-US" sz="1000" dirty="0">
              <a:solidFill>
                <a:schemeClr val="accent5"/>
              </a:solidFill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  <a:p>
            <a:pPr marL="365760" marR="199571" indent="-24638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ts val="1000"/>
              <a:buFont typeface="Poppins"/>
              <a:buChar char="⠠"/>
            </a:pP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Porecab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illa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eos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minimagnatum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eos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eossit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aut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ad qui</a:t>
            </a:r>
          </a:p>
          <a:p>
            <a:pPr marL="365760" marR="199571" indent="-24638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tx1"/>
              </a:buClr>
              <a:buSzPts val="1000"/>
              <a:buFont typeface="Poppins"/>
              <a:buChar char="⠠"/>
            </a:pP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exped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maioreped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estis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aut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fugiam</a:t>
            </a:r>
            <a:endParaRPr lang="en-US" sz="1000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Google Shape;768;p47">
            <a:extLst>
              <a:ext uri="{FF2B5EF4-FFF2-40B4-BE49-F238E27FC236}">
                <a16:creationId xmlns:a16="http://schemas.microsoft.com/office/drawing/2014/main" id="{6D3D3320-CEB7-CF23-63F8-0A3191499AFC}"/>
              </a:ext>
            </a:extLst>
          </p:cNvPr>
          <p:cNvSpPr txBox="1">
            <a:spLocks/>
          </p:cNvSpPr>
          <p:nvPr/>
        </p:nvSpPr>
        <p:spPr>
          <a:xfrm>
            <a:off x="4630763" y="1975187"/>
            <a:ext cx="2035518" cy="25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365760" marR="199571" indent="-24638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ts val="1000"/>
              <a:buFont typeface="Poppins"/>
              <a:buChar char="⠠"/>
            </a:pP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exped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maioreped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estis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aut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fugiam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, sim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ereicidi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ad qui sim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occuptatur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illa</a:t>
            </a:r>
            <a:endParaRPr lang="en-US" sz="1000" dirty="0">
              <a:solidFill>
                <a:schemeClr val="accent5"/>
              </a:solidFill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  <a:p>
            <a:pPr marL="365760" marR="199571" indent="-24638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ts val="1000"/>
              <a:buFont typeface="Poppins"/>
              <a:buChar char="⠠"/>
            </a:pP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Porecab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illa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eos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minimagnatum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eos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eossit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aut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ad qui</a:t>
            </a:r>
          </a:p>
          <a:p>
            <a:pPr marL="365760" marR="199571" indent="-24638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tx1"/>
              </a:buClr>
              <a:buSzPts val="1000"/>
              <a:buFont typeface="Poppins"/>
              <a:buChar char="⠠"/>
            </a:pP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exped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maioreped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estis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aut</a:t>
            </a:r>
            <a:r>
              <a:rPr lang="en-US" sz="1000" dirty="0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-US" sz="1000" dirty="0" err="1">
                <a:solidFill>
                  <a:schemeClr val="accent5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fugiam</a:t>
            </a:r>
            <a:endParaRPr lang="en-US" sz="1000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/>
          <p:nvPr/>
        </p:nvSpPr>
        <p:spPr>
          <a:xfrm>
            <a:off x="0" y="3875"/>
            <a:ext cx="9144000" cy="4067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5" name="Google Shape;125;p19" title="GettyImages-182763390-edit.jpg"/>
          <p:cNvPicPr preferRelativeResize="0"/>
          <p:nvPr/>
        </p:nvPicPr>
        <p:blipFill rotWithShape="1">
          <a:blip r:embed="rId3">
            <a:alphaModFix/>
          </a:blip>
          <a:srcRect t="34942" r="3744"/>
          <a:stretch/>
        </p:blipFill>
        <p:spPr>
          <a:xfrm>
            <a:off x="4378300" y="-3925"/>
            <a:ext cx="4765700" cy="406709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/>
          <p:nvPr/>
        </p:nvSpPr>
        <p:spPr>
          <a:xfrm rot="-5400000">
            <a:off x="3234125" y="771025"/>
            <a:ext cx="4059000" cy="25161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7" name="Google Shape;127;p19"/>
          <p:cNvSpPr/>
          <p:nvPr/>
        </p:nvSpPr>
        <p:spPr>
          <a:xfrm rot="-5400000">
            <a:off x="4087650" y="6425"/>
            <a:ext cx="4051500" cy="4046400"/>
          </a:xfrm>
          <a:prstGeom prst="rect">
            <a:avLst/>
          </a:prstGeom>
          <a:gradFill>
            <a:gsLst>
              <a:gs pos="0">
                <a:schemeClr val="dk1"/>
              </a:gs>
              <a:gs pos="99000">
                <a:schemeClr val="tx1">
                  <a:alpha val="0"/>
                </a:scheme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" name="Google Shape;128;p19"/>
          <p:cNvSpPr txBox="1">
            <a:spLocks noGrp="1"/>
          </p:cNvSpPr>
          <p:nvPr>
            <p:ph type="title" idx="4294967295"/>
          </p:nvPr>
        </p:nvSpPr>
        <p:spPr>
          <a:xfrm>
            <a:off x="490250" y="1444075"/>
            <a:ext cx="7088400" cy="18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200" b="1">
                <a:solidFill>
                  <a:schemeClr val="lt1"/>
                </a:solidFill>
                <a:latin typeface="Century Gothic" panose="020B0502020202020204" pitchFamily="34" charset="0"/>
              </a:rPr>
              <a:t>Title</a:t>
            </a:r>
            <a:endParaRPr sz="5200" b="1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9" name="Google Shape;129;p19"/>
          <p:cNvSpPr txBox="1">
            <a:spLocks noGrp="1"/>
          </p:cNvSpPr>
          <p:nvPr>
            <p:ph type="title" idx="4294967295"/>
          </p:nvPr>
        </p:nvSpPr>
        <p:spPr>
          <a:xfrm>
            <a:off x="500603" y="3267716"/>
            <a:ext cx="5161500" cy="6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 b="1">
                <a:solidFill>
                  <a:schemeClr val="lt1"/>
                </a:solidFill>
                <a:latin typeface="Century Gothic" panose="020B0502020202020204" pitchFamily="34" charset="0"/>
              </a:rPr>
              <a:t>Date</a:t>
            </a:r>
            <a:endParaRPr sz="2300" b="1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0" name="Google Shape;130;p19"/>
          <p:cNvSpPr txBox="1">
            <a:spLocks noGrp="1"/>
          </p:cNvSpPr>
          <p:nvPr>
            <p:ph type="title" idx="4294967295"/>
          </p:nvPr>
        </p:nvSpPr>
        <p:spPr>
          <a:xfrm>
            <a:off x="500601" y="4261625"/>
            <a:ext cx="3453300" cy="6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Century Gothic" panose="020B0502020202020204" pitchFamily="34" charset="0"/>
              </a:rPr>
              <a:t>Department</a:t>
            </a:r>
            <a:endParaRPr sz="1600" b="1" dirty="0">
              <a:latin typeface="Century Gothic" panose="020B0502020202020204" pitchFamily="34" charset="0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4443275" y="4491178"/>
            <a:ext cx="30000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dirty="0">
                <a:solidFill>
                  <a:srgbClr val="5D6060"/>
                </a:solidFill>
              </a:rPr>
              <a:t>CONFIDENTIAL – Contains proprietary information.</a:t>
            </a:r>
            <a:endParaRPr sz="850" dirty="0">
              <a:solidFill>
                <a:srgbClr val="5D6060"/>
              </a:solidFill>
            </a:endParaRPr>
          </a:p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 dirty="0">
                <a:solidFill>
                  <a:srgbClr val="5D6060"/>
                </a:solidFill>
              </a:rPr>
              <a:t>Not intended for external distribution.</a:t>
            </a:r>
            <a:endParaRPr sz="850" dirty="0">
              <a:solidFill>
                <a:srgbClr val="5D6060"/>
              </a:solidFill>
            </a:endParaRPr>
          </a:p>
        </p:txBody>
      </p:sp>
      <p:pic>
        <p:nvPicPr>
          <p:cNvPr id="132" name="Google Shape;132;p19" title="onsite_primary_full-color_2025.png"/>
          <p:cNvPicPr preferRelativeResize="0"/>
          <p:nvPr/>
        </p:nvPicPr>
        <p:blipFill rotWithShape="1">
          <a:blip r:embed="rId4">
            <a:alphaModFix/>
          </a:blip>
          <a:srcRect l="13364" t="30635" r="14511" b="29454"/>
          <a:stretch/>
        </p:blipFill>
        <p:spPr>
          <a:xfrm>
            <a:off x="7235825" y="4240919"/>
            <a:ext cx="1687599" cy="72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7"/>
          <p:cNvSpPr/>
          <p:nvPr/>
        </p:nvSpPr>
        <p:spPr>
          <a:xfrm>
            <a:off x="-6625" y="0"/>
            <a:ext cx="9144000" cy="451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756" name="Google Shape;756;p47"/>
          <p:cNvSpPr/>
          <p:nvPr/>
        </p:nvSpPr>
        <p:spPr>
          <a:xfrm flipH="1">
            <a:off x="6908063" y="1767275"/>
            <a:ext cx="2236200" cy="2912400"/>
          </a:xfrm>
          <a:prstGeom prst="round1Rect">
            <a:avLst>
              <a:gd name="adj" fmla="val 20776"/>
            </a:avLst>
          </a:prstGeom>
          <a:solidFill>
            <a:srgbClr val="FF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marR="199571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</p:txBody>
      </p:sp>
      <p:sp>
        <p:nvSpPr>
          <p:cNvPr id="757" name="Google Shape;757;p47"/>
          <p:cNvSpPr/>
          <p:nvPr/>
        </p:nvSpPr>
        <p:spPr>
          <a:xfrm>
            <a:off x="-6625" y="1690462"/>
            <a:ext cx="2236200" cy="2823600"/>
          </a:xfrm>
          <a:prstGeom prst="round1Rect">
            <a:avLst>
              <a:gd name="adj" fmla="val 2077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marR="88257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</p:txBody>
      </p:sp>
      <p:sp>
        <p:nvSpPr>
          <p:cNvPr id="758" name="Google Shape;758;p47"/>
          <p:cNvSpPr/>
          <p:nvPr/>
        </p:nvSpPr>
        <p:spPr>
          <a:xfrm flipH="1">
            <a:off x="2302925" y="1690462"/>
            <a:ext cx="2236200" cy="2823600"/>
          </a:xfrm>
          <a:prstGeom prst="round1Rect">
            <a:avLst>
              <a:gd name="adj" fmla="val 207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marR="199571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endParaRPr>
              <a:solidFill>
                <a:schemeClr val="lt1"/>
              </a:solidFill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</p:txBody>
      </p:sp>
      <p:sp>
        <p:nvSpPr>
          <p:cNvPr id="759" name="Google Shape;759;p47"/>
          <p:cNvSpPr/>
          <p:nvPr/>
        </p:nvSpPr>
        <p:spPr>
          <a:xfrm flipH="1">
            <a:off x="6908075" y="1690462"/>
            <a:ext cx="2236200" cy="2823600"/>
          </a:xfrm>
          <a:prstGeom prst="round1Rect">
            <a:avLst>
              <a:gd name="adj" fmla="val 20776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marR="199571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</p:txBody>
      </p:sp>
      <p:sp>
        <p:nvSpPr>
          <p:cNvPr id="760" name="Google Shape;760;p47"/>
          <p:cNvSpPr/>
          <p:nvPr/>
        </p:nvSpPr>
        <p:spPr>
          <a:xfrm>
            <a:off x="4605150" y="1690462"/>
            <a:ext cx="2236200" cy="2823600"/>
          </a:xfrm>
          <a:prstGeom prst="round1Rect">
            <a:avLst>
              <a:gd name="adj" fmla="val 2077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marR="88257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</p:txBody>
      </p:sp>
      <p:sp>
        <p:nvSpPr>
          <p:cNvPr id="761" name="Google Shape;761;p47"/>
          <p:cNvSpPr txBox="1">
            <a:spLocks noGrp="1"/>
          </p:cNvSpPr>
          <p:nvPr>
            <p:ph type="title" idx="4294967295"/>
          </p:nvPr>
        </p:nvSpPr>
        <p:spPr>
          <a:xfrm>
            <a:off x="347801" y="352750"/>
            <a:ext cx="4142700" cy="10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33333"/>
              <a:buNone/>
            </a:pPr>
            <a:r>
              <a:rPr lang="en" sz="3300" b="1" dirty="0">
                <a:solidFill>
                  <a:schemeClr val="lt1"/>
                </a:solidFill>
                <a:latin typeface="Century Gothic" panose="020B0502020202020204" pitchFamily="34" charset="0"/>
              </a:rPr>
              <a:t>Onsite &amp; Practice Name, Location</a:t>
            </a:r>
            <a:r>
              <a:rPr lang="en" sz="33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 </a:t>
            </a:r>
            <a:endParaRPr sz="3300" b="1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762" name="Google Shape;762;p47"/>
          <p:cNvSpPr/>
          <p:nvPr/>
        </p:nvSpPr>
        <p:spPr>
          <a:xfrm>
            <a:off x="4922900" y="475000"/>
            <a:ext cx="3558000" cy="854400"/>
          </a:xfrm>
          <a:prstGeom prst="rect">
            <a:avLst/>
          </a:prstGeom>
          <a:solidFill>
            <a:srgbClr val="C7C7C7">
              <a:alpha val="506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763" name="Google Shape;763;p47"/>
          <p:cNvSpPr txBox="1">
            <a:spLocks noGrp="1"/>
          </p:cNvSpPr>
          <p:nvPr>
            <p:ph type="title" idx="4294967295"/>
          </p:nvPr>
        </p:nvSpPr>
        <p:spPr>
          <a:xfrm>
            <a:off x="5389880" y="548271"/>
            <a:ext cx="2874600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 b="1" dirty="0">
                <a:solidFill>
                  <a:schemeClr val="tx1"/>
                </a:solidFill>
                <a:latin typeface="Century Gothic" panose="020B0502020202020204" pitchFamily="34" charset="0"/>
              </a:rPr>
              <a:t>Your logo</a:t>
            </a:r>
            <a:endParaRPr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64" name="Google Shape;764;p47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entury Gothic" panose="020B0502020202020204" pitchFamily="34" charset="0"/>
              </a:rPr>
              <a:t>30</a:t>
            </a:fld>
            <a:endParaRPr>
              <a:latin typeface="Century Gothic" panose="020B0502020202020204" pitchFamily="34" charset="0"/>
            </a:endParaRPr>
          </a:p>
        </p:txBody>
      </p:sp>
      <p:sp>
        <p:nvSpPr>
          <p:cNvPr id="765" name="Google Shape;765;p47"/>
          <p:cNvSpPr txBox="1">
            <a:spLocks noGrp="1"/>
          </p:cNvSpPr>
          <p:nvPr>
            <p:ph type="subTitle" idx="4294967295"/>
          </p:nvPr>
        </p:nvSpPr>
        <p:spPr>
          <a:xfrm>
            <a:off x="4375" y="2072600"/>
            <a:ext cx="2236200" cy="2542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114300" marR="199571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lt1"/>
                </a:solidFill>
                <a:latin typeface="Century Gothic" panose="020B0502020202020204" pitchFamily="34" charset="0"/>
              </a:rPr>
              <a:t>Community Need</a:t>
            </a:r>
            <a:endParaRPr sz="1000" b="1" dirty="0">
              <a:solidFill>
                <a:schemeClr val="lt1"/>
              </a:solidFill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  <a:p>
            <a:pPr marL="365760" marR="199571" lvl="0" indent="-2463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Char char="⠠"/>
            </a:pP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exped</a:t>
            </a: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maioreped</a:t>
            </a: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estis</a:t>
            </a: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aut</a:t>
            </a: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fugiam</a:t>
            </a: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, sim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ereicidi</a:t>
            </a: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ad qui sim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occuptatur</a:t>
            </a: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illa</a:t>
            </a:r>
            <a:endParaRPr sz="1000" dirty="0">
              <a:solidFill>
                <a:schemeClr val="lt1"/>
              </a:solidFill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  <a:p>
            <a:pPr marL="365760" marR="199571" lvl="0" indent="-2463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Char char="⠠"/>
            </a:pP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Porecab</a:t>
            </a: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illa</a:t>
            </a: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eos</a:t>
            </a: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minimagnatum</a:t>
            </a: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eos</a:t>
            </a: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eossit</a:t>
            </a: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aut</a:t>
            </a: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ad qui</a:t>
            </a:r>
            <a:endParaRPr sz="1000" dirty="0">
              <a:solidFill>
                <a:schemeClr val="lt1"/>
              </a:solidFill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  <a:p>
            <a:pPr marL="365760" marR="199571" lvl="0" indent="-24638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000"/>
              <a:buChar char="⠠"/>
            </a:pP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exped</a:t>
            </a: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maioreped</a:t>
            </a: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estis</a:t>
            </a: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aut</a:t>
            </a:r>
            <a:r>
              <a:rPr lang="en" sz="1000" dirty="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fugiam</a:t>
            </a:r>
            <a:endParaRPr sz="1000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766" name="Google Shape;766;p47"/>
          <p:cNvSpPr txBox="1">
            <a:spLocks noGrp="1"/>
          </p:cNvSpPr>
          <p:nvPr>
            <p:ph type="subTitle" idx="4294967295"/>
          </p:nvPr>
        </p:nvSpPr>
        <p:spPr>
          <a:xfrm>
            <a:off x="2296025" y="2072600"/>
            <a:ext cx="2236200" cy="2542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114300" marR="199571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Century Gothic" panose="020B0502020202020204" pitchFamily="34" charset="0"/>
              </a:rPr>
              <a:t>Why Onsite?</a:t>
            </a:r>
            <a:endParaRPr sz="1000" b="1"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  <a:p>
            <a:pPr marL="365760" marR="199571" lvl="0" indent="-2463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Char char="⠠"/>
            </a:pPr>
            <a:r>
              <a:rPr lang="en" sz="1000"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 exped maioreped estis aut fugiam, sim ereicidi ad qui sim occuptatur illa</a:t>
            </a:r>
            <a:endParaRPr sz="1000"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  <a:p>
            <a:pPr marL="365760" marR="199571" lvl="0" indent="-2463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Char char="⠠"/>
            </a:pPr>
            <a:r>
              <a:rPr lang="en" sz="1000"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Porecab illa eos minimagnatum eos eossit aut ad qui</a:t>
            </a:r>
            <a:endParaRPr sz="1000"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  <a:p>
            <a:pPr marL="365760" marR="199571" lvl="0" indent="-24638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000"/>
              <a:buChar char="⠠"/>
            </a:pPr>
            <a:r>
              <a:rPr lang="en" sz="1000"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 exped maioreped estis aut fugiam</a:t>
            </a:r>
            <a:endParaRPr sz="1000">
              <a:latin typeface="Century Gothic" panose="020B0502020202020204" pitchFamily="34" charset="0"/>
            </a:endParaRPr>
          </a:p>
        </p:txBody>
      </p:sp>
      <p:sp>
        <p:nvSpPr>
          <p:cNvPr id="767" name="Google Shape;767;p47"/>
          <p:cNvSpPr txBox="1">
            <a:spLocks noGrp="1"/>
          </p:cNvSpPr>
          <p:nvPr>
            <p:ph type="subTitle" idx="4294967295"/>
          </p:nvPr>
        </p:nvSpPr>
        <p:spPr>
          <a:xfrm>
            <a:off x="4598600" y="2072600"/>
            <a:ext cx="2236200" cy="2542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114300" marR="199571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Century Gothic" panose="020B0502020202020204" pitchFamily="34" charset="0"/>
              </a:rPr>
              <a:t>Customer Relationships</a:t>
            </a:r>
            <a:endParaRPr sz="1000" b="1">
              <a:solidFill>
                <a:schemeClr val="lt1"/>
              </a:solidFill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  <a:p>
            <a:pPr marL="365760" marR="199571" lvl="0" indent="-2463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Char char="⠠"/>
            </a:pPr>
            <a:r>
              <a:rPr lang="en" sz="100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 exped maioreped estis aut fugiam, sim ereicidi ad qui sim occuptatur illa</a:t>
            </a:r>
            <a:endParaRPr sz="1000">
              <a:solidFill>
                <a:schemeClr val="lt1"/>
              </a:solidFill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  <a:p>
            <a:pPr marL="365760" marR="199571" lvl="0" indent="-2463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0"/>
              <a:buChar char="⠠"/>
            </a:pPr>
            <a:r>
              <a:rPr lang="en" sz="100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Porecab illa eos minimagnatum eos eossit aut ad qui</a:t>
            </a:r>
            <a:endParaRPr sz="1000">
              <a:solidFill>
                <a:schemeClr val="lt1"/>
              </a:solidFill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  <a:p>
            <a:pPr marL="365760" marR="199571" lvl="0" indent="-24638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000"/>
              <a:buChar char="⠠"/>
            </a:pPr>
            <a:r>
              <a:rPr lang="en" sz="1000">
                <a:solidFill>
                  <a:schemeClr val="lt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 exped maioreped estis aut fugiam</a:t>
            </a:r>
            <a:endParaRPr sz="100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768" name="Google Shape;768;p47"/>
          <p:cNvSpPr txBox="1">
            <a:spLocks noGrp="1"/>
          </p:cNvSpPr>
          <p:nvPr>
            <p:ph type="subTitle" idx="4294967295"/>
          </p:nvPr>
        </p:nvSpPr>
        <p:spPr>
          <a:xfrm>
            <a:off x="6901175" y="2072600"/>
            <a:ext cx="2236200" cy="25422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114300" marR="199571" lvl="0" indent="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</a:pPr>
            <a:r>
              <a:rPr lang="en" sz="1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Subheadline</a:t>
            </a:r>
            <a:endParaRPr sz="1000" b="1" dirty="0">
              <a:solidFill>
                <a:schemeClr val="bg1"/>
              </a:solidFill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  <a:p>
            <a:pPr marL="365760" marR="199571" lvl="0" indent="-2463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ts val="1000"/>
              <a:buChar char="⠠"/>
            </a:pP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exped</a:t>
            </a: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maioreped</a:t>
            </a: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estis</a:t>
            </a: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aut</a:t>
            </a: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fugiam</a:t>
            </a: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, sim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ereicidi</a:t>
            </a: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ad qui sim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occuptatur</a:t>
            </a: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illa</a:t>
            </a:r>
            <a:endParaRPr sz="1000" dirty="0">
              <a:solidFill>
                <a:schemeClr val="bg1"/>
              </a:solidFill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  <a:p>
            <a:pPr marL="365760" marR="199571" lvl="0" indent="-2463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ts val="1000"/>
              <a:buChar char="⠠"/>
            </a:pP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Porecab</a:t>
            </a: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illa</a:t>
            </a: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eos</a:t>
            </a: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minimagnatum</a:t>
            </a: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eos</a:t>
            </a: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eossit</a:t>
            </a: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aut</a:t>
            </a: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ad qui</a:t>
            </a:r>
            <a:endParaRPr sz="1000" dirty="0">
              <a:solidFill>
                <a:schemeClr val="bg1"/>
              </a:solidFill>
              <a:latin typeface="Century Gothic" panose="020B0502020202020204" pitchFamily="34" charset="0"/>
              <a:ea typeface="Afacad Flux"/>
              <a:cs typeface="Afacad Flux"/>
              <a:sym typeface="Afacad Flux"/>
            </a:endParaRPr>
          </a:p>
          <a:p>
            <a:pPr marL="365760" marR="199571" lvl="0" indent="-24638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tx1"/>
              </a:buClr>
              <a:buSzPts val="1000"/>
              <a:buChar char="⠠"/>
            </a:pP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exped</a:t>
            </a: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maioreped</a:t>
            </a: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estis</a:t>
            </a: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aut</a:t>
            </a:r>
            <a:r>
              <a:rPr lang="en" sz="1000" dirty="0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 </a:t>
            </a:r>
            <a:r>
              <a:rPr lang="en" sz="1000" dirty="0" err="1">
                <a:solidFill>
                  <a:schemeClr val="bg1"/>
                </a:solidFill>
                <a:latin typeface="Century Gothic" panose="020B0502020202020204" pitchFamily="34" charset="0"/>
                <a:ea typeface="Afacad Flux"/>
                <a:cs typeface="Afacad Flux"/>
                <a:sym typeface="Afacad Flux"/>
              </a:rPr>
              <a:t>fugiam</a:t>
            </a:r>
            <a:endParaRPr sz="1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48"/>
          <p:cNvSpPr txBox="1">
            <a:spLocks noGrp="1"/>
          </p:cNvSpPr>
          <p:nvPr>
            <p:ph type="title" idx="4294967295"/>
          </p:nvPr>
        </p:nvSpPr>
        <p:spPr>
          <a:xfrm>
            <a:off x="311700" y="297225"/>
            <a:ext cx="591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Next Steps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775" name="Google Shape;775;p48"/>
          <p:cNvSpPr txBox="1"/>
          <p:nvPr/>
        </p:nvSpPr>
        <p:spPr>
          <a:xfrm>
            <a:off x="206323" y="1480700"/>
            <a:ext cx="2365891" cy="221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Poppins"/>
              <a:buChar char="●"/>
            </a:pPr>
            <a:r>
              <a:rPr lang="en" sz="10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Provide Onsite with requested data</a:t>
            </a:r>
            <a:endParaRPr sz="10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Poppins"/>
              <a:buChar char="●"/>
            </a:pPr>
            <a:r>
              <a:rPr lang="en" sz="10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Onsite prepares a proforma</a:t>
            </a:r>
            <a:endParaRPr sz="10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Poppins"/>
              <a:buChar char="●"/>
            </a:pPr>
            <a:r>
              <a:rPr lang="en" sz="10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Onsite prepares </a:t>
            </a:r>
            <a:r>
              <a:rPr lang="en" sz="100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 </a:t>
            </a:r>
            <a:br>
              <a:rPr lang="en" sz="100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</a:br>
            <a:r>
              <a:rPr lang="en" sz="100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Partner </a:t>
            </a:r>
            <a:r>
              <a:rPr lang="en" sz="10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Service Proposal</a:t>
            </a:r>
            <a:endParaRPr sz="10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Poppins"/>
              <a:buChar char="●"/>
            </a:pPr>
            <a:r>
              <a:rPr lang="en" sz="10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Review and execute partner contract</a:t>
            </a:r>
            <a:endParaRPr sz="10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100"/>
              <a:buFont typeface="Poppins"/>
              <a:buChar char="●"/>
            </a:pPr>
            <a:r>
              <a:rPr lang="en" sz="10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Work with implementation team for transition</a:t>
            </a:r>
            <a:endParaRPr sz="10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776" name="Google Shape;776;p48"/>
          <p:cNvSpPr txBox="1">
            <a:spLocks noGrp="1"/>
          </p:cNvSpPr>
          <p:nvPr>
            <p:ph type="title" idx="4294967295"/>
          </p:nvPr>
        </p:nvSpPr>
        <p:spPr>
          <a:xfrm>
            <a:off x="311700" y="814375"/>
            <a:ext cx="33351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5131"/>
              <a:buNone/>
            </a:pPr>
            <a:r>
              <a:rPr lang="en" sz="152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Total Implementation Timeline</a:t>
            </a:r>
            <a:endParaRPr sz="1520" b="1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778" name="Google Shape;778;p48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entury Gothic" panose="020B0502020202020204" pitchFamily="34" charset="0"/>
              </a:rPr>
              <a:t>31</a:t>
            </a:fld>
            <a:endParaRPr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7D5F89-DAA3-3A43-7F4C-D40B3E7629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3"/>
          <a:stretch>
            <a:fillRect/>
          </a:stretch>
        </p:blipFill>
        <p:spPr>
          <a:xfrm>
            <a:off x="2572214" y="1144193"/>
            <a:ext cx="6260084" cy="293715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49" title="owh-icon-gradient.png"/>
          <p:cNvPicPr preferRelativeResize="0"/>
          <p:nvPr/>
        </p:nvPicPr>
        <p:blipFill rotWithShape="1">
          <a:blip r:embed="rId3">
            <a:alphaModFix/>
          </a:blip>
          <a:srcRect l="653" t="3275" r="37138" b="20725"/>
          <a:stretch/>
        </p:blipFill>
        <p:spPr>
          <a:xfrm>
            <a:off x="5300700" y="257275"/>
            <a:ext cx="3843302" cy="4886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4" name="Google Shape;784;p49"/>
          <p:cNvGrpSpPr/>
          <p:nvPr/>
        </p:nvGrpSpPr>
        <p:grpSpPr>
          <a:xfrm>
            <a:off x="3032949" y="2039382"/>
            <a:ext cx="3078123" cy="965076"/>
            <a:chOff x="3918675" y="1337923"/>
            <a:chExt cx="1304400" cy="408965"/>
          </a:xfrm>
        </p:grpSpPr>
        <p:sp>
          <p:nvSpPr>
            <p:cNvPr id="785" name="Google Shape;785;p49"/>
            <p:cNvSpPr/>
            <p:nvPr/>
          </p:nvSpPr>
          <p:spPr>
            <a:xfrm>
              <a:off x="3951075" y="1387875"/>
              <a:ext cx="1239600" cy="311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215750" tIns="215750" rIns="215750" bIns="2157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3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86" name="Google Shape;786;p49"/>
            <p:cNvSpPr txBox="1"/>
            <p:nvPr/>
          </p:nvSpPr>
          <p:spPr>
            <a:xfrm>
              <a:off x="3918675" y="1337923"/>
              <a:ext cx="1304400" cy="40896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215750" tIns="215750" rIns="215750" bIns="21575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539" b="1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APPENDIX</a:t>
              </a:r>
              <a:endParaRPr sz="3539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50"/>
          <p:cNvSpPr txBox="1">
            <a:spLocks noGrp="1"/>
          </p:cNvSpPr>
          <p:nvPr>
            <p:ph type="title"/>
          </p:nvPr>
        </p:nvSpPr>
        <p:spPr>
          <a:xfrm>
            <a:off x="311700" y="601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Diagnostic </a:t>
            </a:r>
            <a:r>
              <a:rPr lang="en" b="1" dirty="0" err="1">
                <a:latin typeface="Century Gothic" panose="020B0502020202020204" pitchFamily="34" charset="0"/>
              </a:rPr>
              <a:t>Mammo</a:t>
            </a:r>
            <a:r>
              <a:rPr lang="en" b="1" dirty="0">
                <a:latin typeface="Century Gothic" panose="020B0502020202020204" pitchFamily="34" charset="0"/>
              </a:rPr>
              <a:t> + Diagnostic Ultrasound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792" name="Google Shape;792;p50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entury Gothic" panose="020B0502020202020204" pitchFamily="34" charset="0"/>
              </a:rPr>
              <a:t>33</a:t>
            </a:fld>
            <a:endParaRPr>
              <a:latin typeface="Century Gothic" panose="020B0502020202020204" pitchFamily="34" charset="0"/>
            </a:endParaRPr>
          </a:p>
        </p:txBody>
      </p:sp>
      <p:sp>
        <p:nvSpPr>
          <p:cNvPr id="793" name="Google Shape;793;p50"/>
          <p:cNvSpPr txBox="1"/>
          <p:nvPr/>
        </p:nvSpPr>
        <p:spPr>
          <a:xfrm>
            <a:off x="311700" y="1174450"/>
            <a:ext cx="732030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Offering diagnostic mammography and breast ultrasound is beneficial when there is limited local diagnostic appointment availability and/or patients are not returning for screening after being referred elsewhere for diagnostics. Diagnostic (DX) services are subject to different compliance requirements than screening mammography and viability is evaluated site-by-site, as it must fall into a specific operational model.</a:t>
            </a:r>
            <a:endParaRPr sz="1000" i="1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794" name="Google Shape;794;p50"/>
          <p:cNvSpPr txBox="1"/>
          <p:nvPr/>
        </p:nvSpPr>
        <p:spPr>
          <a:xfrm>
            <a:off x="325402" y="2222875"/>
            <a:ext cx="3796500" cy="202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9F8EB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EVALUATING YOUR OFFICE FOR DX SERVICES:</a:t>
            </a:r>
            <a:endParaRPr sz="800" b="1">
              <a:solidFill>
                <a:srgbClr val="9F8EB6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Can the practice provide an ultrasound machine for DX US appointments? </a:t>
            </a:r>
            <a:endParaRPr sz="80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Yes – This is the preferred scenario and is the most cost-effective outcome. </a:t>
            </a:r>
            <a:endParaRPr sz="80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No – OWH can purchase a machine for the practice (invoiced as a monthly fee). </a:t>
            </a:r>
            <a:endParaRPr sz="80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Can the practice provide a breast-trained sonographer available for breast US appointments?</a:t>
            </a:r>
            <a:endParaRPr sz="80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Yes – This is the preferred scenario and is the most cost-effective outcome. </a:t>
            </a:r>
            <a:endParaRPr sz="80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No – OWH can contract a sonographer for one day a week (daily fee of $600). </a:t>
            </a:r>
            <a:endParaRPr sz="80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795" name="Google Shape;795;p50"/>
          <p:cNvSpPr txBox="1"/>
          <p:nvPr/>
        </p:nvSpPr>
        <p:spPr>
          <a:xfrm>
            <a:off x="4190027" y="2222875"/>
            <a:ext cx="4353000" cy="202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KEY STEPS FOR IMPLEMENTING DX SERVICES:</a:t>
            </a:r>
            <a:endParaRPr sz="800" b="1" dirty="0">
              <a:solidFill>
                <a:schemeClr val="tx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 dirty="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The interpreting radiologist must bill your practice directly for the professional component (PC) of government payor exams. Unlike screening mammography, this component is not included in OWH’s fee.</a:t>
            </a:r>
            <a:endParaRPr sz="800" dirty="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 dirty="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OWH will help coordinate a direct agreement between your practice and the radiologists for billing the PC. </a:t>
            </a:r>
            <a:endParaRPr sz="800" dirty="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 dirty="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Your practice will need to split-bill diagnostic exams (technical component  + professional component). </a:t>
            </a:r>
            <a:endParaRPr sz="800" dirty="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 dirty="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The radiologists should be credentialed with the practice’s payors.  </a:t>
            </a:r>
            <a:endParaRPr sz="800" dirty="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 dirty="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DX reports are delivered to your office within 24 hours of the exam being sent to the radiologist for interpretation. </a:t>
            </a:r>
            <a:endParaRPr sz="800" dirty="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 dirty="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The practice communicates B4/B5 results to patients and refers them to a downstream care facility for next steps.</a:t>
            </a:r>
            <a:endParaRPr sz="800" dirty="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796" name="Google Shape;796;p50"/>
          <p:cNvGrpSpPr/>
          <p:nvPr/>
        </p:nvGrpSpPr>
        <p:grpSpPr>
          <a:xfrm>
            <a:off x="394286" y="345244"/>
            <a:ext cx="753291" cy="260568"/>
            <a:chOff x="3918675" y="1337923"/>
            <a:chExt cx="1304400" cy="451200"/>
          </a:xfrm>
        </p:grpSpPr>
        <p:sp>
          <p:nvSpPr>
            <p:cNvPr id="797" name="Google Shape;797;p50"/>
            <p:cNvSpPr/>
            <p:nvPr/>
          </p:nvSpPr>
          <p:spPr>
            <a:xfrm>
              <a:off x="3951075" y="1387875"/>
              <a:ext cx="1239600" cy="311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52800" tIns="52800" rIns="52800" bIns="528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8"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98" name="Google Shape;798;p50"/>
            <p:cNvSpPr txBox="1"/>
            <p:nvPr/>
          </p:nvSpPr>
          <p:spPr>
            <a:xfrm>
              <a:off x="3918675" y="1337923"/>
              <a:ext cx="1304400" cy="451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52800" tIns="52800" rIns="52800" bIns="528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66" b="1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APPENDIX</a:t>
              </a:r>
              <a:endParaRPr sz="866" dirty="0">
                <a:solidFill>
                  <a:schemeClr val="dk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51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entury Gothic" panose="020B0502020202020204" pitchFamily="34" charset="0"/>
              </a:rPr>
              <a:t>34</a:t>
            </a:fld>
            <a:endParaRPr>
              <a:latin typeface="Century Gothic" panose="020B0502020202020204" pitchFamily="34" charset="0"/>
            </a:endParaRPr>
          </a:p>
        </p:txBody>
      </p:sp>
      <p:sp>
        <p:nvSpPr>
          <p:cNvPr id="804" name="Google Shape;804;p51"/>
          <p:cNvSpPr txBox="1"/>
          <p:nvPr/>
        </p:nvSpPr>
        <p:spPr>
          <a:xfrm>
            <a:off x="325402" y="2063885"/>
            <a:ext cx="3336900" cy="20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9F8EB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EVALUATING YOUR OFFICE FOR ABUS:</a:t>
            </a:r>
            <a:endParaRPr sz="800" b="1">
              <a:solidFill>
                <a:srgbClr val="9F8EB6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Are there sufficient ABUS-eligible patients (dense breast patients) currently receiving screening mammograms in your office? OWH recommends a minimum annual screening volume of 2,500, but staffing and reimbursements also influence this number. </a:t>
            </a:r>
            <a:endParaRPr sz="80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Are you in a state with screening breast ultrasound-friendly policies and a community awareness of the benefit of ABUS? </a:t>
            </a:r>
            <a:endParaRPr sz="80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Do you refer out a high number of patients for breast ultrasound screening, and is this impacting your screening capture rate?</a:t>
            </a:r>
            <a:endParaRPr sz="80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805" name="Google Shape;805;p51"/>
          <p:cNvSpPr txBox="1"/>
          <p:nvPr/>
        </p:nvSpPr>
        <p:spPr>
          <a:xfrm>
            <a:off x="3843652" y="2063885"/>
            <a:ext cx="4512900" cy="23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KEY STEPS FOR IMPLEMENTING ABUS:</a:t>
            </a:r>
            <a:endParaRPr sz="800" b="1" dirty="0">
              <a:solidFill>
                <a:schemeClr val="tx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 dirty="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 separate room must be available for the ABUS machine (minimum 8’x8’). If space is unavailable, we can consider handheld whole-breast ultrasound as an alternative.</a:t>
            </a:r>
            <a:endParaRPr sz="800" dirty="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 dirty="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If the practice proceeds with ABUS exams, OWH will purchase the machine. If the practice proceeds with handheld US, the practice is responsible for purchasing the probes for its ultrasound machine. </a:t>
            </a:r>
            <a:endParaRPr sz="800" dirty="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 dirty="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If current staff do not have the capacity to conduct the projected ABUS exam, staffing augmentation and analysis may be required, and will potentially impact pricing.  </a:t>
            </a:r>
            <a:endParaRPr sz="800" dirty="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 dirty="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Density is determined at the time of the mammogram (through a real-time software analysis program), and patients with dense tissue (C or D) can receive same-day ABUS exams.</a:t>
            </a:r>
            <a:endParaRPr sz="800" dirty="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900"/>
              <a:buFont typeface="Poppins"/>
              <a:buChar char="●"/>
            </a:pPr>
            <a:r>
              <a:rPr lang="en" sz="800" dirty="0">
                <a:solidFill>
                  <a:srgbClr val="21212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Our teams will work together to educate patients on ABUS and schedule patients.</a:t>
            </a:r>
            <a:endParaRPr sz="800" dirty="0">
              <a:solidFill>
                <a:srgbClr val="21212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806" name="Google Shape;806;p51"/>
          <p:cNvGrpSpPr/>
          <p:nvPr/>
        </p:nvGrpSpPr>
        <p:grpSpPr>
          <a:xfrm>
            <a:off x="394286" y="345244"/>
            <a:ext cx="753291" cy="260568"/>
            <a:chOff x="3918675" y="1337923"/>
            <a:chExt cx="1304400" cy="451200"/>
          </a:xfrm>
        </p:grpSpPr>
        <p:sp>
          <p:nvSpPr>
            <p:cNvPr id="807" name="Google Shape;807;p51"/>
            <p:cNvSpPr/>
            <p:nvPr/>
          </p:nvSpPr>
          <p:spPr>
            <a:xfrm>
              <a:off x="3951075" y="1387875"/>
              <a:ext cx="1239600" cy="311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52800" tIns="52800" rIns="52800" bIns="528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8"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08" name="Google Shape;808;p51"/>
            <p:cNvSpPr txBox="1"/>
            <p:nvPr/>
          </p:nvSpPr>
          <p:spPr>
            <a:xfrm>
              <a:off x="3918675" y="1337923"/>
              <a:ext cx="1304400" cy="451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52800" tIns="52800" rIns="52800" bIns="528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66" b="1" dirty="0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APPENDIX</a:t>
              </a:r>
              <a:endParaRPr sz="866" dirty="0">
                <a:solidFill>
                  <a:schemeClr val="dk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809" name="Google Shape;809;p51"/>
          <p:cNvSpPr txBox="1">
            <a:spLocks noGrp="1"/>
          </p:cNvSpPr>
          <p:nvPr>
            <p:ph type="title"/>
          </p:nvPr>
        </p:nvSpPr>
        <p:spPr>
          <a:xfrm>
            <a:off x="311700" y="601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Automated Whole-Breast Ultrasound (ABUS)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810" name="Google Shape;810;p51"/>
          <p:cNvSpPr txBox="1"/>
          <p:nvPr/>
        </p:nvSpPr>
        <p:spPr>
          <a:xfrm>
            <a:off x="311700" y="1174450"/>
            <a:ext cx="73203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Automated Whole-Breast Ultrasound (ABUS) is a supplemental screening tool designed to work in conjunction with a screening mammogram to detect potential instances of breast cancer in patients with dense breast tissue. Adequate screening mammography is required to support an ABUS program.</a:t>
            </a:r>
            <a:endParaRPr sz="1000" i="1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52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entury Gothic" panose="020B0502020202020204" pitchFamily="34" charset="0"/>
              </a:rPr>
              <a:t>35</a:t>
            </a:fld>
            <a:endParaRPr>
              <a:latin typeface="Century Gothic" panose="020B0502020202020204" pitchFamily="34" charset="0"/>
            </a:endParaRPr>
          </a:p>
        </p:txBody>
      </p:sp>
      <p:sp>
        <p:nvSpPr>
          <p:cNvPr id="816" name="Google Shape;816;p52"/>
          <p:cNvSpPr txBox="1"/>
          <p:nvPr/>
        </p:nvSpPr>
        <p:spPr>
          <a:xfrm>
            <a:off x="325400" y="2063875"/>
            <a:ext cx="4050900" cy="1808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Poppins"/>
              <a:buChar char="●"/>
            </a:pPr>
            <a:r>
              <a:rPr lang="en" sz="1000" b="1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Address unmet demand</a:t>
            </a:r>
            <a:r>
              <a:rPr lang="en" sz="10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which limits potential screening mammography cannibalization / share impact</a:t>
            </a:r>
            <a:endParaRPr sz="10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Poppins"/>
              <a:buChar char="●"/>
            </a:pPr>
            <a:r>
              <a:rPr lang="en" sz="1000" b="1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Improve share of downstream procedures</a:t>
            </a:r>
            <a:r>
              <a:rPr lang="en" sz="10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, such as further diagnostic imaging, breast biopsy, and surgery</a:t>
            </a:r>
            <a:endParaRPr sz="10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100"/>
              <a:buFont typeface="Poppins"/>
              <a:buChar char="●"/>
            </a:pPr>
            <a:r>
              <a:rPr lang="en" sz="10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Penetrate new markets and realign downstream </a:t>
            </a:r>
            <a:r>
              <a:rPr lang="en" sz="1000" b="1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without requiring capital or operational investment</a:t>
            </a:r>
            <a:endParaRPr sz="1000" b="1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817" name="Google Shape;817;p52"/>
          <p:cNvGrpSpPr/>
          <p:nvPr/>
        </p:nvGrpSpPr>
        <p:grpSpPr>
          <a:xfrm>
            <a:off x="394286" y="345244"/>
            <a:ext cx="753291" cy="260568"/>
            <a:chOff x="3918675" y="1337923"/>
            <a:chExt cx="1304400" cy="451200"/>
          </a:xfrm>
        </p:grpSpPr>
        <p:sp>
          <p:nvSpPr>
            <p:cNvPr id="818" name="Google Shape;818;p52"/>
            <p:cNvSpPr/>
            <p:nvPr/>
          </p:nvSpPr>
          <p:spPr>
            <a:xfrm>
              <a:off x="3951075" y="1387875"/>
              <a:ext cx="1239600" cy="311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52800" tIns="52800" rIns="52800" bIns="528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8"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19" name="Google Shape;819;p52"/>
            <p:cNvSpPr txBox="1"/>
            <p:nvPr/>
          </p:nvSpPr>
          <p:spPr>
            <a:xfrm>
              <a:off x="3918675" y="1337923"/>
              <a:ext cx="1304400" cy="451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52800" tIns="52800" rIns="52800" bIns="528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66" b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APPENDIX</a:t>
              </a:r>
              <a:endParaRPr sz="866">
                <a:solidFill>
                  <a:schemeClr val="dk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820" name="Google Shape;820;p52"/>
          <p:cNvSpPr txBox="1">
            <a:spLocks noGrp="1"/>
          </p:cNvSpPr>
          <p:nvPr>
            <p:ph type="title"/>
          </p:nvPr>
        </p:nvSpPr>
        <p:spPr>
          <a:xfrm>
            <a:off x="311700" y="601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entury Gothic" panose="020B0502020202020204" pitchFamily="34" charset="0"/>
              </a:rPr>
              <a:t>Downstream Health System Impact</a:t>
            </a:r>
            <a:endParaRPr b="1" dirty="0">
              <a:latin typeface="Century Gothic" panose="020B0502020202020204" pitchFamily="34" charset="0"/>
            </a:endParaRPr>
          </a:p>
        </p:txBody>
      </p:sp>
      <p:sp>
        <p:nvSpPr>
          <p:cNvPr id="821" name="Google Shape;821;p52"/>
          <p:cNvSpPr txBox="1"/>
          <p:nvPr/>
        </p:nvSpPr>
        <p:spPr>
          <a:xfrm>
            <a:off x="311700" y="1174450"/>
            <a:ext cx="7367400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In-office screening mammography with Onsite Women’s Health (OWH) can be beneficial for hospitals and health systems. Market and internal data has proven that a health system’s relationship with a practice utilizing OWH’s in-office mammography solution has the opportunity to:</a:t>
            </a:r>
            <a:endParaRPr sz="1000" i="1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822" name="Google Shape;822;p52"/>
          <p:cNvSpPr txBox="1"/>
          <p:nvPr/>
        </p:nvSpPr>
        <p:spPr>
          <a:xfrm>
            <a:off x="4525456" y="2063875"/>
            <a:ext cx="4050900" cy="1325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Poppins"/>
              <a:buChar char="●"/>
            </a:pPr>
            <a:r>
              <a:rPr lang="en" sz="1000" b="1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Promote tighter alignment with practice patients</a:t>
            </a:r>
            <a:r>
              <a:rPr lang="en" sz="10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for greater share of downstream activity and revenue</a:t>
            </a:r>
            <a:endParaRPr sz="10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100"/>
              <a:buFont typeface="Poppins"/>
              <a:buChar char="●"/>
            </a:pPr>
            <a:r>
              <a:rPr lang="en" sz="1000" b="1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Reduce patient wait times and anxiety</a:t>
            </a:r>
            <a:r>
              <a:rPr lang="en" sz="100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 by aligning scarce hospital radiology bandwidth with more acute diagnostic and follow up imaging care</a:t>
            </a:r>
            <a:endParaRPr sz="100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/>
          <p:nvPr/>
        </p:nvSpPr>
        <p:spPr>
          <a:xfrm rot="5400000">
            <a:off x="2326200" y="-2326200"/>
            <a:ext cx="4503900" cy="9156300"/>
          </a:xfrm>
          <a:prstGeom prst="rect">
            <a:avLst/>
          </a:prstGeom>
          <a:gradFill>
            <a:gsLst>
              <a:gs pos="100000">
                <a:srgbClr val="836F9B"/>
              </a:gs>
              <a:gs pos="27000">
                <a:schemeClr val="tx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8" name="Google Shape;138;p20" title="owh-icon-gradient.png"/>
          <p:cNvPicPr preferRelativeResize="0"/>
          <p:nvPr/>
        </p:nvPicPr>
        <p:blipFill rotWithShape="1">
          <a:blip r:embed="rId3">
            <a:alphaModFix/>
          </a:blip>
          <a:srcRect l="-26457" t="22509" r="64248" b="7433"/>
          <a:stretch/>
        </p:blipFill>
        <p:spPr>
          <a:xfrm>
            <a:off x="5300700" y="23200"/>
            <a:ext cx="3843302" cy="45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 txBox="1"/>
          <p:nvPr/>
        </p:nvSpPr>
        <p:spPr>
          <a:xfrm>
            <a:off x="1924100" y="1872813"/>
            <a:ext cx="5282400" cy="11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accen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Saving the lives </a:t>
            </a:r>
            <a:r>
              <a:rPr lang="en" sz="190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of sisters,</a:t>
            </a:r>
            <a:endParaRPr sz="190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mothers, daughters, wives and friends</a:t>
            </a:r>
            <a:endParaRPr sz="190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through innovative breast care.</a:t>
            </a:r>
            <a:endParaRPr sz="190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142" name="Google Shape;142;p20"/>
          <p:cNvSpPr txBox="1"/>
          <p:nvPr/>
        </p:nvSpPr>
        <p:spPr>
          <a:xfrm>
            <a:off x="3843301" y="1369442"/>
            <a:ext cx="1514517" cy="3186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74600" tIns="74600" rIns="74600" bIns="746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23" b="1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OUR MISSION</a:t>
            </a:r>
            <a:endParaRPr sz="1223" dirty="0">
              <a:solidFill>
                <a:schemeClr val="dk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/>
          <p:nvPr/>
        </p:nvSpPr>
        <p:spPr>
          <a:xfrm>
            <a:off x="-1125" y="1943950"/>
            <a:ext cx="9144000" cy="3199500"/>
          </a:xfrm>
          <a:prstGeom prst="rect">
            <a:avLst/>
          </a:prstGeom>
          <a:solidFill>
            <a:schemeClr val="accent2">
              <a:alpha val="33385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8" name="Google Shape;148;p21" title="onsite_icon_full-color.png"/>
          <p:cNvPicPr preferRelativeResize="0"/>
          <p:nvPr/>
        </p:nvPicPr>
        <p:blipFill rotWithShape="1">
          <a:blip r:embed="rId3">
            <a:alphaModFix/>
          </a:blip>
          <a:srcRect l="33206" t="27455" r="32587" b="28261"/>
          <a:stretch/>
        </p:blipFill>
        <p:spPr>
          <a:xfrm>
            <a:off x="8635601" y="4644550"/>
            <a:ext cx="339548" cy="339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21"/>
          <p:cNvGrpSpPr/>
          <p:nvPr/>
        </p:nvGrpSpPr>
        <p:grpSpPr>
          <a:xfrm>
            <a:off x="3894792" y="368575"/>
            <a:ext cx="1364917" cy="451200"/>
            <a:chOff x="4075475" y="1330837"/>
            <a:chExt cx="3414000" cy="451200"/>
          </a:xfrm>
        </p:grpSpPr>
        <p:sp>
          <p:nvSpPr>
            <p:cNvPr id="150" name="Google Shape;150;p21"/>
            <p:cNvSpPr/>
            <p:nvPr/>
          </p:nvSpPr>
          <p:spPr>
            <a:xfrm>
              <a:off x="4075475" y="1387887"/>
              <a:ext cx="3414000" cy="311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51" name="Google Shape;151;p21"/>
            <p:cNvSpPr txBox="1"/>
            <p:nvPr/>
          </p:nvSpPr>
          <p:spPr>
            <a:xfrm>
              <a:off x="4141275" y="1330837"/>
              <a:ext cx="32682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FFFFFF"/>
                  </a:solidFill>
                  <a:latin typeface="Century Gothic" panose="020B0502020202020204" pitchFamily="34" charset="0"/>
                  <a:ea typeface="Poppins"/>
                  <a:cs typeface="Poppins"/>
                  <a:sym typeface="Poppins"/>
                </a:rPr>
                <a:t>VALUES</a:t>
              </a:r>
              <a:endParaRPr sz="1500">
                <a:solidFill>
                  <a:schemeClr val="dk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52" name="Google Shape;152;p21"/>
          <p:cNvSpPr txBox="1"/>
          <p:nvPr/>
        </p:nvSpPr>
        <p:spPr>
          <a:xfrm>
            <a:off x="450600" y="883250"/>
            <a:ext cx="8242800" cy="78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In pursuit of our mission and to best serve our patients,  </a:t>
            </a:r>
            <a:br>
              <a:rPr lang="en" sz="1700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</a:br>
            <a:r>
              <a:rPr lang="en" sz="1700" b="1" dirty="0">
                <a:solidFill>
                  <a:schemeClr val="tx2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we stand by the following value statements:</a:t>
            </a:r>
            <a:endParaRPr sz="1200" b="1" dirty="0">
              <a:solidFill>
                <a:schemeClr val="tx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6139024" y="4634300"/>
            <a:ext cx="23835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 dirty="0">
                <a:solidFill>
                  <a:srgbClr val="5D6060"/>
                </a:solidFill>
              </a:rPr>
              <a:t>CONFIDENTIAL – Contains proprietary information.</a:t>
            </a:r>
            <a:endParaRPr sz="750" dirty="0">
              <a:solidFill>
                <a:srgbClr val="5D6060"/>
              </a:solidFill>
            </a:endParaRPr>
          </a:p>
          <a:p>
            <a:pPr marL="127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" dirty="0">
                <a:solidFill>
                  <a:srgbClr val="5D6060"/>
                </a:solidFill>
              </a:rPr>
              <a:t>Not intended for external distribution.</a:t>
            </a:r>
            <a:endParaRPr sz="750" dirty="0">
              <a:solidFill>
                <a:srgbClr val="5D6060"/>
              </a:solidFill>
            </a:endParaRPr>
          </a:p>
        </p:txBody>
      </p:sp>
      <p:sp>
        <p:nvSpPr>
          <p:cNvPr id="154" name="Google Shape;154;p21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55" name="Google Shape;155;p21"/>
          <p:cNvSpPr/>
          <p:nvPr/>
        </p:nvSpPr>
        <p:spPr>
          <a:xfrm>
            <a:off x="524950" y="2604400"/>
            <a:ext cx="1552500" cy="1552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75150" tIns="75150" rIns="75150" bIns="75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" name="Google Shape;156;p21"/>
          <p:cNvSpPr/>
          <p:nvPr/>
        </p:nvSpPr>
        <p:spPr>
          <a:xfrm>
            <a:off x="2162973" y="2604400"/>
            <a:ext cx="1552500" cy="1552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75150" tIns="75150" rIns="75150" bIns="75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7" name="Google Shape;157;p21"/>
          <p:cNvSpPr/>
          <p:nvPr/>
        </p:nvSpPr>
        <p:spPr>
          <a:xfrm>
            <a:off x="3800995" y="2604400"/>
            <a:ext cx="1552500" cy="1552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75150" tIns="75150" rIns="75150" bIns="75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8" name="Google Shape;158;p21"/>
          <p:cNvSpPr/>
          <p:nvPr/>
        </p:nvSpPr>
        <p:spPr>
          <a:xfrm>
            <a:off x="5439018" y="2604400"/>
            <a:ext cx="1552500" cy="1552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75150" tIns="75150" rIns="75150" bIns="75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" name="Google Shape;159;p21"/>
          <p:cNvSpPr/>
          <p:nvPr/>
        </p:nvSpPr>
        <p:spPr>
          <a:xfrm>
            <a:off x="7077041" y="2604400"/>
            <a:ext cx="1552500" cy="1552500"/>
          </a:xfrm>
          <a:prstGeom prst="rect">
            <a:avLst/>
          </a:prstGeom>
          <a:solidFill>
            <a:srgbClr val="5E2F92"/>
          </a:solidFill>
          <a:ln>
            <a:noFill/>
          </a:ln>
        </p:spPr>
        <p:txBody>
          <a:bodyPr spcFirstLastPara="1" wrap="square" lIns="75150" tIns="75150" rIns="75150" bIns="75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499447" y="3500329"/>
            <a:ext cx="15780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We show initiative </a:t>
            </a:r>
            <a:br>
              <a:rPr lang="en" sz="900">
                <a:solidFill>
                  <a:schemeClr val="lt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</a:br>
            <a:r>
              <a:rPr lang="en" sz="900">
                <a:solidFill>
                  <a:schemeClr val="lt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and take ownership</a:t>
            </a:r>
            <a:endParaRPr sz="900">
              <a:solidFill>
                <a:schemeClr val="lt1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61" name="Google Shape;161;p21" title="about-initiativ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533" y="2769033"/>
            <a:ext cx="747300" cy="7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 title="about-relationship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3549" y="2772600"/>
            <a:ext cx="841776" cy="84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 title="about-improvement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9671" y="2781475"/>
            <a:ext cx="747300" cy="7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 title="about-teammates-1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0342" y="2770463"/>
            <a:ext cx="773863" cy="77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 title="about-confidence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00750" y="2693749"/>
            <a:ext cx="841776" cy="84177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/>
          <p:nvPr/>
        </p:nvSpPr>
        <p:spPr>
          <a:xfrm>
            <a:off x="2150222" y="3500329"/>
            <a:ext cx="15780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We value our teammates</a:t>
            </a:r>
            <a:endParaRPr sz="900">
              <a:solidFill>
                <a:schemeClr val="lt1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7" name="Google Shape;167;p21"/>
          <p:cNvSpPr txBox="1"/>
          <p:nvPr/>
        </p:nvSpPr>
        <p:spPr>
          <a:xfrm>
            <a:off x="3788247" y="3500329"/>
            <a:ext cx="15780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We are committed to building relationships</a:t>
            </a:r>
            <a:endParaRPr sz="900">
              <a:solidFill>
                <a:schemeClr val="lt1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8" name="Google Shape;168;p21"/>
          <p:cNvSpPr txBox="1"/>
          <p:nvPr/>
        </p:nvSpPr>
        <p:spPr>
          <a:xfrm>
            <a:off x="5426272" y="3444300"/>
            <a:ext cx="15780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We embrace challenges with confidence</a:t>
            </a:r>
            <a:endParaRPr sz="900">
              <a:solidFill>
                <a:schemeClr val="lt1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9" name="Google Shape;169;p21"/>
          <p:cNvSpPr txBox="1"/>
          <p:nvPr/>
        </p:nvSpPr>
        <p:spPr>
          <a:xfrm>
            <a:off x="7064297" y="3444300"/>
            <a:ext cx="1578000" cy="50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We seek continuous improvement</a:t>
            </a:r>
            <a:endParaRPr sz="900">
              <a:solidFill>
                <a:schemeClr val="lt1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2" title="Onsite-map-Dec-202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750" y="2631738"/>
            <a:ext cx="3304422" cy="204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2"/>
          <p:cNvSpPr/>
          <p:nvPr/>
        </p:nvSpPr>
        <p:spPr>
          <a:xfrm>
            <a:off x="329000" y="4074838"/>
            <a:ext cx="507900" cy="46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176" name="Google Shape;176;p22"/>
          <p:cNvSpPr/>
          <p:nvPr/>
        </p:nvSpPr>
        <p:spPr>
          <a:xfrm>
            <a:off x="6257100" y="-2750"/>
            <a:ext cx="2885700" cy="451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177" name="Google Shape;177;p22"/>
          <p:cNvSpPr/>
          <p:nvPr/>
        </p:nvSpPr>
        <p:spPr>
          <a:xfrm>
            <a:off x="2304113" y="986000"/>
            <a:ext cx="1716000" cy="1400100"/>
          </a:xfrm>
          <a:prstGeom prst="roundRect">
            <a:avLst>
              <a:gd name="adj" fmla="val 10030"/>
            </a:avLst>
          </a:prstGeom>
          <a:solidFill>
            <a:schemeClr val="accent2">
              <a:alpha val="81609"/>
            </a:schemeClr>
          </a:solidFill>
          <a:ln>
            <a:noFill/>
          </a:ln>
        </p:spPr>
        <p:txBody>
          <a:bodyPr spcFirstLastPara="1" wrap="square" lIns="80175" tIns="80175" rIns="80175" bIns="80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27">
              <a:solidFill>
                <a:schemeClr val="lt1"/>
              </a:solidFill>
              <a:latin typeface="Century Gothic" panose="020B0502020202020204" pitchFamily="34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78" name="Google Shape;178;p22"/>
          <p:cNvSpPr/>
          <p:nvPr/>
        </p:nvSpPr>
        <p:spPr>
          <a:xfrm>
            <a:off x="4148724" y="986000"/>
            <a:ext cx="1716000" cy="1400100"/>
          </a:xfrm>
          <a:prstGeom prst="roundRect">
            <a:avLst>
              <a:gd name="adj" fmla="val 9786"/>
            </a:avLst>
          </a:prstGeom>
          <a:solidFill>
            <a:schemeClr val="accent2">
              <a:alpha val="81609"/>
            </a:schemeClr>
          </a:solidFill>
          <a:ln>
            <a:noFill/>
          </a:ln>
        </p:spPr>
        <p:txBody>
          <a:bodyPr spcFirstLastPara="1" wrap="square" lIns="80175" tIns="80175" rIns="80175" bIns="80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27">
              <a:solidFill>
                <a:schemeClr val="lt1"/>
              </a:solidFill>
              <a:latin typeface="Century Gothic" panose="020B0502020202020204" pitchFamily="34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447825" y="986000"/>
            <a:ext cx="1716000" cy="1400100"/>
          </a:xfrm>
          <a:prstGeom prst="roundRect">
            <a:avLst>
              <a:gd name="adj" fmla="val 10030"/>
            </a:avLst>
          </a:prstGeom>
          <a:solidFill>
            <a:schemeClr val="accent2">
              <a:alpha val="81609"/>
            </a:schemeClr>
          </a:solidFill>
          <a:ln>
            <a:noFill/>
          </a:ln>
        </p:spPr>
        <p:txBody>
          <a:bodyPr spcFirstLastPara="1" wrap="square" lIns="80175" tIns="80175" rIns="80175" bIns="801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27">
              <a:solidFill>
                <a:schemeClr val="lt1"/>
              </a:solidFill>
              <a:latin typeface="Century Gothic" panose="020B0502020202020204" pitchFamily="34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3914795" y="953024"/>
            <a:ext cx="105300" cy="1053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entury Gothic" panose="020B0502020202020204" pitchFamily="34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5759419" y="953024"/>
            <a:ext cx="105300" cy="105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entury Gothic" panose="020B0502020202020204" pitchFamily="34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82" name="Google Shape;182;p22"/>
          <p:cNvSpPr/>
          <p:nvPr/>
        </p:nvSpPr>
        <p:spPr>
          <a:xfrm>
            <a:off x="2070177" y="953036"/>
            <a:ext cx="105300" cy="1053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entury Gothic" panose="020B0502020202020204" pitchFamily="34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83" name="Google Shape;183;p22"/>
          <p:cNvSpPr txBox="1">
            <a:spLocks noGrp="1"/>
          </p:cNvSpPr>
          <p:nvPr>
            <p:ph type="subTitle" idx="4294967295"/>
          </p:nvPr>
        </p:nvSpPr>
        <p:spPr>
          <a:xfrm>
            <a:off x="568150" y="1170722"/>
            <a:ext cx="1716000" cy="12153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marR="19957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Who We Are </a:t>
            </a:r>
            <a:endParaRPr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marR="199571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</a:rPr>
              <a:t>The leading provider of in-office breast health and imaging partner to physicians and their patients across the country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</a:endParaRPr>
          </a:p>
        </p:txBody>
      </p:sp>
      <p:sp>
        <p:nvSpPr>
          <p:cNvPr id="184" name="Google Shape;184;p22"/>
          <p:cNvSpPr txBox="1">
            <a:spLocks noGrp="1"/>
          </p:cNvSpPr>
          <p:nvPr>
            <p:ph type="subTitle" idx="4294967295"/>
          </p:nvPr>
        </p:nvSpPr>
        <p:spPr>
          <a:xfrm>
            <a:off x="2443952" y="1170722"/>
            <a:ext cx="2021700" cy="12153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marR="19957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Who We Benefit</a:t>
            </a:r>
            <a:endParaRPr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marR="199571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</a:rPr>
              <a:t>Unique model generates exceptional value to all constitutes: Providers, Patients and Payors 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</a:endParaRPr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4294967295"/>
          </p:nvPr>
        </p:nvSpPr>
        <p:spPr>
          <a:xfrm>
            <a:off x="4330301" y="1170725"/>
            <a:ext cx="1534500" cy="12153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marR="19957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How We Do It</a:t>
            </a:r>
            <a:endParaRPr sz="1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marR="199571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900" dirty="0">
                <a:solidFill>
                  <a:srgbClr val="434343"/>
                </a:solidFill>
                <a:latin typeface="Century Gothic" panose="020B0502020202020204" pitchFamily="34" charset="0"/>
              </a:rPr>
              <a:t>Partner with physicians to offer best-in-class diagnostic services inside offices</a:t>
            </a:r>
            <a:endParaRPr sz="900" dirty="0">
              <a:solidFill>
                <a:srgbClr val="434343"/>
              </a:solidFill>
              <a:latin typeface="Century Gothic" panose="020B0502020202020204" pitchFamily="34" charset="0"/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6907842" y="795263"/>
            <a:ext cx="9189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375" tIns="113375" rIns="113375" bIns="1133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66" b="1" dirty="0">
                <a:solidFill>
                  <a:schemeClr val="tx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175+</a:t>
            </a:r>
            <a:endParaRPr sz="1166" b="1" dirty="0">
              <a:solidFill>
                <a:schemeClr val="tx2">
                  <a:lumMod val="40000"/>
                  <a:lumOff val="60000"/>
                </a:schemeClr>
              </a:solidFill>
              <a:latin typeface="Century Gothic" panose="020B0502020202020204" pitchFamily="34" charset="0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7663557" y="830222"/>
            <a:ext cx="9189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375" tIns="113375" rIns="113375" bIns="1133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40"/>
              </a:spcAft>
              <a:buNone/>
            </a:pPr>
            <a:r>
              <a:rPr lang="en" sz="772" dirty="0">
                <a:solidFill>
                  <a:schemeClr val="lt1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centers</a:t>
            </a:r>
            <a:endParaRPr sz="1764" dirty="0">
              <a:solidFill>
                <a:schemeClr val="lt1"/>
              </a:solidFill>
              <a:latin typeface="Century Gothic" panose="020B0502020202020204" pitchFamily="34" charset="0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88" name="Google Shape;188;p22"/>
          <p:cNvSpPr txBox="1">
            <a:spLocks noGrp="1"/>
          </p:cNvSpPr>
          <p:nvPr>
            <p:ph type="title" idx="4294967295"/>
          </p:nvPr>
        </p:nvSpPr>
        <p:spPr>
          <a:xfrm>
            <a:off x="6587150" y="341556"/>
            <a:ext cx="2456400" cy="3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990"/>
              <a:buNone/>
            </a:pPr>
            <a:r>
              <a:rPr lang="en" sz="1120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By the numbers</a:t>
            </a:r>
            <a:endParaRPr sz="1120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189" name="Google Shape;189;p22"/>
          <p:cNvSpPr txBox="1"/>
          <p:nvPr/>
        </p:nvSpPr>
        <p:spPr>
          <a:xfrm>
            <a:off x="3721548" y="3024776"/>
            <a:ext cx="2865602" cy="1547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225" tIns="68225" rIns="68225" bIns="682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34" b="1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3D Screening Mammography with integrated AI software</a:t>
            </a:r>
            <a:endParaRPr sz="1034" b="1" dirty="0">
              <a:solidFill>
                <a:srgbClr val="666666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34" b="1" dirty="0">
              <a:solidFill>
                <a:srgbClr val="666666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34" b="1" dirty="0">
                <a:solidFill>
                  <a:srgbClr val="666666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Additional service offerings: </a:t>
            </a:r>
            <a:endParaRPr sz="834" b="1" dirty="0">
              <a:solidFill>
                <a:srgbClr val="666666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138770" lvl="0" indent="-1570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35"/>
              <a:buFont typeface="Poppins Medium"/>
              <a:buChar char="●"/>
            </a:pPr>
            <a:r>
              <a:rPr lang="en" sz="834" dirty="0">
                <a:solidFill>
                  <a:srgbClr val="666666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Automated Whole-Breast Ultrasound (ABUS)</a:t>
            </a:r>
            <a:endParaRPr sz="834" dirty="0">
              <a:solidFill>
                <a:srgbClr val="666666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  <a:p>
            <a:pPr marL="138770" lvl="0" indent="-1570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35"/>
              <a:buFont typeface="Poppins Medium"/>
              <a:buChar char="●"/>
            </a:pPr>
            <a:r>
              <a:rPr lang="en" sz="834" dirty="0">
                <a:solidFill>
                  <a:srgbClr val="666666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Diagnostic Mammography</a:t>
            </a:r>
            <a:endParaRPr sz="834" dirty="0">
              <a:solidFill>
                <a:srgbClr val="666666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  <a:p>
            <a:pPr marL="138770" lvl="0" indent="-1570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35"/>
              <a:buFont typeface="Poppins Medium"/>
              <a:buChar char="●"/>
            </a:pPr>
            <a:r>
              <a:rPr lang="en" sz="834" dirty="0">
                <a:solidFill>
                  <a:srgbClr val="666666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Diagnostic Breast Ultrasound</a:t>
            </a:r>
            <a:endParaRPr sz="834" dirty="0">
              <a:solidFill>
                <a:srgbClr val="666666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  <a:p>
            <a:pPr marL="138770" lvl="0" indent="-1570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35"/>
              <a:buFont typeface="Poppins Medium"/>
              <a:buChar char="●"/>
            </a:pPr>
            <a:r>
              <a:rPr lang="en" sz="834" dirty="0">
                <a:solidFill>
                  <a:srgbClr val="666666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DEXA</a:t>
            </a:r>
            <a:endParaRPr sz="974" dirty="0">
              <a:solidFill>
                <a:srgbClr val="666666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 idx="4294967295"/>
          </p:nvPr>
        </p:nvSpPr>
        <p:spPr>
          <a:xfrm>
            <a:off x="3677737" y="2623266"/>
            <a:ext cx="2107200" cy="329700"/>
          </a:xfrm>
          <a:prstGeom prst="rect">
            <a:avLst/>
          </a:prstGeom>
        </p:spPr>
        <p:txBody>
          <a:bodyPr spcFirstLastPara="1" wrap="square" lIns="99800" tIns="99800" rIns="99800" bIns="998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310"/>
              </a:spcBef>
              <a:spcAft>
                <a:spcPts val="1310"/>
              </a:spcAft>
              <a:buSzPts val="1081"/>
              <a:buNone/>
            </a:pPr>
            <a:r>
              <a:rPr lang="en" sz="1113" b="1" dirty="0"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Our Services:</a:t>
            </a:r>
            <a:endParaRPr sz="1113" b="1" dirty="0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191" name="Google Shape;191;p22"/>
          <p:cNvSpPr/>
          <p:nvPr/>
        </p:nvSpPr>
        <p:spPr>
          <a:xfrm>
            <a:off x="447825" y="4524746"/>
            <a:ext cx="157500" cy="1497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D966"/>
          </a:solidFill>
          <a:ln>
            <a:noFill/>
          </a:ln>
          <a:effectLst>
            <a:outerShdw blurRad="100013" algn="bl" rotWithShape="0">
              <a:srgbClr val="000000">
                <a:alpha val="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192" name="Google Shape;192;p22"/>
          <p:cNvSpPr txBox="1"/>
          <p:nvPr/>
        </p:nvSpPr>
        <p:spPr>
          <a:xfrm>
            <a:off x="573859" y="4449553"/>
            <a:ext cx="1337700" cy="38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875" tIns="98875" rIns="98875" bIns="988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71"/>
              </a:spcAft>
              <a:buNone/>
            </a:pPr>
            <a:r>
              <a:rPr lang="en" sz="765">
                <a:solidFill>
                  <a:srgbClr val="434343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Headquarters</a:t>
            </a:r>
            <a:endParaRPr sz="1630">
              <a:solidFill>
                <a:srgbClr val="434343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93" name="Google Shape;193;p22"/>
          <p:cNvSpPr txBox="1"/>
          <p:nvPr/>
        </p:nvSpPr>
        <p:spPr>
          <a:xfrm>
            <a:off x="573859" y="4246628"/>
            <a:ext cx="1337700" cy="38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875" tIns="98875" rIns="98875" bIns="988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471"/>
              </a:spcAft>
              <a:buNone/>
            </a:pPr>
            <a:r>
              <a:rPr lang="en" sz="765">
                <a:solidFill>
                  <a:srgbClr val="434343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Centers</a:t>
            </a:r>
            <a:endParaRPr sz="1630">
              <a:solidFill>
                <a:srgbClr val="434343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94" name="Google Shape;194;p22"/>
          <p:cNvSpPr txBox="1"/>
          <p:nvPr/>
        </p:nvSpPr>
        <p:spPr>
          <a:xfrm>
            <a:off x="6854812" y="1294502"/>
            <a:ext cx="10248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375" tIns="113375" rIns="113375" bIns="1133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66" b="1">
                <a:solidFill>
                  <a:schemeClr val="tx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28</a:t>
            </a:r>
            <a:endParaRPr sz="1166" b="1">
              <a:solidFill>
                <a:schemeClr val="tx2">
                  <a:lumMod val="40000"/>
                  <a:lumOff val="60000"/>
                </a:schemeClr>
              </a:solidFill>
              <a:latin typeface="Century Gothic" panose="020B0502020202020204" pitchFamily="34" charset="0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95" name="Google Shape;195;p22"/>
          <p:cNvSpPr txBox="1"/>
          <p:nvPr/>
        </p:nvSpPr>
        <p:spPr>
          <a:xfrm>
            <a:off x="7663557" y="1327238"/>
            <a:ext cx="9189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375" tIns="113375" rIns="113375" bIns="1133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40"/>
              </a:spcAft>
              <a:buNone/>
            </a:pPr>
            <a:r>
              <a:rPr lang="en" sz="772">
                <a:solidFill>
                  <a:schemeClr val="lt1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states</a:t>
            </a:r>
            <a:endParaRPr sz="1764">
              <a:solidFill>
                <a:schemeClr val="lt1"/>
              </a:solidFill>
              <a:latin typeface="Century Gothic" panose="020B0502020202020204" pitchFamily="34" charset="0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96" name="Google Shape;196;p22"/>
          <p:cNvSpPr txBox="1"/>
          <p:nvPr/>
        </p:nvSpPr>
        <p:spPr>
          <a:xfrm>
            <a:off x="6907842" y="1775842"/>
            <a:ext cx="9189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375" tIns="113375" rIns="113375" bIns="1133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66" b="1">
                <a:solidFill>
                  <a:schemeClr val="tx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600+</a:t>
            </a:r>
            <a:endParaRPr sz="1166" b="1">
              <a:solidFill>
                <a:schemeClr val="tx2">
                  <a:lumMod val="40000"/>
                  <a:lumOff val="60000"/>
                </a:schemeClr>
              </a:solidFill>
              <a:latin typeface="Century Gothic" panose="020B0502020202020204" pitchFamily="34" charset="0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97" name="Google Shape;197;p22"/>
          <p:cNvSpPr txBox="1"/>
          <p:nvPr/>
        </p:nvSpPr>
        <p:spPr>
          <a:xfrm>
            <a:off x="7663557" y="1798446"/>
            <a:ext cx="9189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375" tIns="113375" rIns="113375" bIns="1133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40"/>
              </a:spcAft>
              <a:buNone/>
            </a:pPr>
            <a:r>
              <a:rPr lang="en" sz="772" dirty="0">
                <a:solidFill>
                  <a:schemeClr val="lt1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employees</a:t>
            </a:r>
            <a:endParaRPr sz="1764" dirty="0">
              <a:solidFill>
                <a:schemeClr val="lt1"/>
              </a:solidFill>
              <a:latin typeface="Century Gothic" panose="020B0502020202020204" pitchFamily="34" charset="0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98" name="Google Shape;198;p22"/>
          <p:cNvSpPr txBox="1"/>
          <p:nvPr/>
        </p:nvSpPr>
        <p:spPr>
          <a:xfrm>
            <a:off x="6854812" y="2317286"/>
            <a:ext cx="10248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375" tIns="113375" rIns="113375" bIns="1133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66" b="1" dirty="0">
                <a:solidFill>
                  <a:schemeClr val="tx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600K+</a:t>
            </a:r>
            <a:endParaRPr sz="1166" b="1" dirty="0">
              <a:solidFill>
                <a:schemeClr val="tx2">
                  <a:lumMod val="40000"/>
                  <a:lumOff val="60000"/>
                </a:schemeClr>
              </a:solidFill>
              <a:latin typeface="Century Gothic" panose="020B0502020202020204" pitchFamily="34" charset="0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99" name="Google Shape;199;p22"/>
          <p:cNvSpPr txBox="1"/>
          <p:nvPr/>
        </p:nvSpPr>
        <p:spPr>
          <a:xfrm>
            <a:off x="7663560" y="2288756"/>
            <a:ext cx="1292700" cy="53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375" tIns="113375" rIns="113375" bIns="1133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40"/>
              </a:spcAft>
              <a:buNone/>
            </a:pPr>
            <a:r>
              <a:rPr lang="en" sz="772">
                <a:solidFill>
                  <a:schemeClr val="lt1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projected breast exams in 2026</a:t>
            </a:r>
            <a:endParaRPr sz="1764">
              <a:solidFill>
                <a:schemeClr val="lt1"/>
              </a:solidFill>
              <a:latin typeface="Century Gothic" panose="020B0502020202020204" pitchFamily="34" charset="0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00" name="Google Shape;200;p22"/>
          <p:cNvSpPr txBox="1"/>
          <p:nvPr/>
        </p:nvSpPr>
        <p:spPr>
          <a:xfrm>
            <a:off x="6854812" y="2844191"/>
            <a:ext cx="10248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375" tIns="113375" rIns="113375" bIns="1133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66" b="1">
                <a:solidFill>
                  <a:schemeClr val="tx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98%</a:t>
            </a:r>
            <a:endParaRPr sz="1166" b="1">
              <a:solidFill>
                <a:schemeClr val="tx2">
                  <a:lumMod val="40000"/>
                  <a:lumOff val="60000"/>
                </a:schemeClr>
              </a:solidFill>
              <a:latin typeface="Century Gothic" panose="020B0502020202020204" pitchFamily="34" charset="0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01" name="Google Shape;201;p22"/>
          <p:cNvSpPr txBox="1"/>
          <p:nvPr/>
        </p:nvSpPr>
        <p:spPr>
          <a:xfrm>
            <a:off x="7663560" y="2870571"/>
            <a:ext cx="12927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375" tIns="113375" rIns="113375" bIns="1133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40"/>
              </a:spcAft>
              <a:buNone/>
            </a:pPr>
            <a:r>
              <a:rPr lang="en" sz="772">
                <a:solidFill>
                  <a:schemeClr val="lt1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partner retention</a:t>
            </a:r>
            <a:endParaRPr sz="1764">
              <a:solidFill>
                <a:schemeClr val="lt1"/>
              </a:solidFill>
              <a:latin typeface="Century Gothic" panose="020B0502020202020204" pitchFamily="34" charset="0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02" name="Google Shape;202;p22"/>
          <p:cNvSpPr txBox="1"/>
          <p:nvPr/>
        </p:nvSpPr>
        <p:spPr>
          <a:xfrm>
            <a:off x="6854812" y="3393583"/>
            <a:ext cx="10248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375" tIns="113375" rIns="113375" bIns="1133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66" b="1" dirty="0">
                <a:solidFill>
                  <a:schemeClr val="tx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85%</a:t>
            </a:r>
            <a:endParaRPr sz="1166" b="1" dirty="0">
              <a:solidFill>
                <a:schemeClr val="tx2">
                  <a:lumMod val="40000"/>
                  <a:lumOff val="60000"/>
                </a:schemeClr>
              </a:solidFill>
              <a:latin typeface="Century Gothic" panose="020B0502020202020204" pitchFamily="34" charset="0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03" name="Google Shape;203;p22"/>
          <p:cNvSpPr txBox="1"/>
          <p:nvPr/>
        </p:nvSpPr>
        <p:spPr>
          <a:xfrm>
            <a:off x="7663569" y="3373028"/>
            <a:ext cx="1292700" cy="887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375" tIns="113375" rIns="113375" bIns="11337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540"/>
              </a:spcAft>
              <a:buNone/>
            </a:pPr>
            <a:r>
              <a:rPr lang="en" sz="772">
                <a:solidFill>
                  <a:schemeClr val="lt1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of patients opt to add screening mammography </a:t>
            </a:r>
            <a:br>
              <a:rPr lang="en" sz="772">
                <a:solidFill>
                  <a:schemeClr val="lt1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</a:br>
            <a:r>
              <a:rPr lang="en" sz="772">
                <a:solidFill>
                  <a:schemeClr val="lt1"/>
                </a:solidFill>
                <a:latin typeface="Century Gothic" panose="020B0502020202020204" pitchFamily="34" charset="0"/>
                <a:ea typeface="Poppins SemiBold"/>
                <a:cs typeface="Poppins SemiBold"/>
                <a:sym typeface="Poppins SemiBold"/>
              </a:rPr>
              <a:t>to their annual wellness visit*</a:t>
            </a:r>
            <a:endParaRPr sz="772">
              <a:solidFill>
                <a:schemeClr val="lt1"/>
              </a:solidFill>
              <a:latin typeface="Century Gothic" panose="020B0502020202020204" pitchFamily="34" charset="0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04" name="Google Shape;20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7150" y="812029"/>
            <a:ext cx="433858" cy="37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2"/>
          <p:cNvPicPr preferRelativeResize="0"/>
          <p:nvPr/>
        </p:nvPicPr>
        <p:blipFill rotWithShape="1">
          <a:blip r:embed="rId5">
            <a:alphaModFix/>
          </a:blip>
          <a:srcRect l="16971" t="20911"/>
          <a:stretch/>
        </p:blipFill>
        <p:spPr>
          <a:xfrm>
            <a:off x="6607059" y="2364241"/>
            <a:ext cx="414093" cy="31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 title="Screen Shot 2025-12-09 at 3.25.39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7047" y="1801451"/>
            <a:ext cx="414089" cy="303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91196" y="1272053"/>
            <a:ext cx="433863" cy="38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2" title="about-relationship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46737" y="2886287"/>
            <a:ext cx="378328" cy="37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 title="onsite-icons_Exam_white.png"/>
          <p:cNvPicPr preferRelativeResize="0"/>
          <p:nvPr/>
        </p:nvPicPr>
        <p:blipFill rotWithShape="1">
          <a:blip r:embed="rId9">
            <a:alphaModFix/>
          </a:blip>
          <a:srcRect t="7337" b="7337"/>
          <a:stretch/>
        </p:blipFill>
        <p:spPr>
          <a:xfrm>
            <a:off x="6646737" y="3402611"/>
            <a:ext cx="433863" cy="369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2"/>
          <p:cNvSpPr txBox="1"/>
          <p:nvPr/>
        </p:nvSpPr>
        <p:spPr>
          <a:xfrm>
            <a:off x="7663575" y="4070463"/>
            <a:ext cx="1376100" cy="349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40"/>
              </a:spcAft>
              <a:buNone/>
            </a:pPr>
            <a:r>
              <a:rPr lang="en" sz="657" i="1">
                <a:solidFill>
                  <a:schemeClr val="lt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*in mature locations</a:t>
            </a:r>
            <a:endParaRPr sz="772">
              <a:solidFill>
                <a:schemeClr val="lt1"/>
              </a:solidFill>
              <a:latin typeface="Century Gothic" panose="020B0502020202020204" pitchFamily="34" charset="0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11" name="Google Shape;211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3399" y="4292640"/>
            <a:ext cx="116650" cy="16693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2"/>
          <p:cNvSpPr/>
          <p:nvPr/>
        </p:nvSpPr>
        <p:spPr>
          <a:xfrm>
            <a:off x="2674954" y="3653088"/>
            <a:ext cx="141600" cy="1344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D966"/>
          </a:solidFill>
          <a:ln>
            <a:noFill/>
          </a:ln>
          <a:effectLst>
            <a:outerShdw blurRad="100013" algn="bl" rotWithShape="0">
              <a:srgbClr val="000000">
                <a:alpha val="6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cxnSp>
        <p:nvCxnSpPr>
          <p:cNvPr id="213" name="Google Shape;213;p22"/>
          <p:cNvCxnSpPr/>
          <p:nvPr/>
        </p:nvCxnSpPr>
        <p:spPr>
          <a:xfrm>
            <a:off x="6616050" y="1243325"/>
            <a:ext cx="2108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" name="Google Shape;214;p22"/>
          <p:cNvCxnSpPr/>
          <p:nvPr/>
        </p:nvCxnSpPr>
        <p:spPr>
          <a:xfrm>
            <a:off x="6616050" y="1727325"/>
            <a:ext cx="2108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" name="Google Shape;215;p22"/>
          <p:cNvCxnSpPr/>
          <p:nvPr/>
        </p:nvCxnSpPr>
        <p:spPr>
          <a:xfrm>
            <a:off x="6616050" y="2234838"/>
            <a:ext cx="2108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" name="Google Shape;216;p22"/>
          <p:cNvCxnSpPr/>
          <p:nvPr/>
        </p:nvCxnSpPr>
        <p:spPr>
          <a:xfrm>
            <a:off x="6616050" y="2793150"/>
            <a:ext cx="2108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" name="Google Shape;217;p22"/>
          <p:cNvCxnSpPr/>
          <p:nvPr/>
        </p:nvCxnSpPr>
        <p:spPr>
          <a:xfrm>
            <a:off x="6616050" y="3302988"/>
            <a:ext cx="2108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8" name="Google Shape;218;p22"/>
          <p:cNvSpPr txBox="1">
            <a:spLocks noGrp="1"/>
          </p:cNvSpPr>
          <p:nvPr>
            <p:ph type="title" idx="4294967295"/>
          </p:nvPr>
        </p:nvSpPr>
        <p:spPr>
          <a:xfrm>
            <a:off x="311700" y="154108"/>
            <a:ext cx="4954500" cy="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990"/>
              <a:buNone/>
            </a:pPr>
            <a:r>
              <a:rPr lang="en" sz="2620" b="1" dirty="0">
                <a:latin typeface="Century Gothic" panose="020B0502020202020204" pitchFamily="34" charset="0"/>
              </a:rPr>
              <a:t>Company Overview</a:t>
            </a:r>
            <a:endParaRPr sz="2620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3"/>
          <p:cNvSpPr/>
          <p:nvPr/>
        </p:nvSpPr>
        <p:spPr>
          <a:xfrm>
            <a:off x="-1125" y="2893075"/>
            <a:ext cx="9144000" cy="151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24" name="Google Shape;224;p23"/>
          <p:cNvSpPr/>
          <p:nvPr/>
        </p:nvSpPr>
        <p:spPr>
          <a:xfrm>
            <a:off x="0" y="0"/>
            <a:ext cx="3863400" cy="2893200"/>
          </a:xfrm>
          <a:prstGeom prst="rect">
            <a:avLst/>
          </a:prstGeom>
          <a:solidFill>
            <a:srgbClr val="9F8EB6">
              <a:alpha val="1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25" name="Google Shape;225;p23"/>
          <p:cNvSpPr txBox="1">
            <a:spLocks noGrp="1"/>
          </p:cNvSpPr>
          <p:nvPr>
            <p:ph type="title"/>
          </p:nvPr>
        </p:nvSpPr>
        <p:spPr>
          <a:xfrm>
            <a:off x="311700" y="291431"/>
            <a:ext cx="4954500" cy="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990"/>
              <a:buNone/>
            </a:pPr>
            <a:r>
              <a:rPr lang="en" sz="2620" b="1" dirty="0">
                <a:latin typeface="Century Gothic" panose="020B0502020202020204" pitchFamily="34" charset="0"/>
              </a:rPr>
              <a:t>Who We Are </a:t>
            </a:r>
            <a:endParaRPr sz="2620" b="1" dirty="0">
              <a:latin typeface="Century Gothic" panose="020B0502020202020204" pitchFamily="34" charset="0"/>
            </a:endParaRPr>
          </a:p>
        </p:txBody>
      </p:sp>
      <p:sp>
        <p:nvSpPr>
          <p:cNvPr id="226" name="Google Shape;226;p23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entury Gothic" panose="020B0502020202020204" pitchFamily="34" charset="0"/>
              </a:rPr>
              <a:t>7</a:t>
            </a:fld>
            <a:endParaRPr>
              <a:latin typeface="Century Gothic" panose="020B0502020202020204" pitchFamily="34" charset="0"/>
            </a:endParaRPr>
          </a:p>
        </p:txBody>
      </p:sp>
      <p:sp>
        <p:nvSpPr>
          <p:cNvPr id="227" name="Google Shape;227;p23"/>
          <p:cNvSpPr txBox="1"/>
          <p:nvPr/>
        </p:nvSpPr>
        <p:spPr>
          <a:xfrm>
            <a:off x="290775" y="897366"/>
            <a:ext cx="3423758" cy="1335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25" tIns="89925" rIns="89925" bIns="899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In partnership with forward-thinking providers across the country, Onsite offers </a:t>
            </a:r>
            <a:r>
              <a:rPr lang="en" sz="1050" b="1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comprehensive in-office breast health and imaging services</a:t>
            </a:r>
            <a:r>
              <a:rPr lang="en" sz="1050" dirty="0">
                <a:solidFill>
                  <a:srgbClr val="434343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.</a:t>
            </a:r>
            <a:endParaRPr sz="105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787"/>
              </a:spcAft>
              <a:buNone/>
            </a:pPr>
            <a:endParaRPr sz="1050" dirty="0">
              <a:solidFill>
                <a:srgbClr val="434343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30" name="Google Shape;230;p23"/>
          <p:cNvSpPr txBox="1">
            <a:spLocks noGrp="1"/>
          </p:cNvSpPr>
          <p:nvPr>
            <p:ph type="title"/>
          </p:nvPr>
        </p:nvSpPr>
        <p:spPr>
          <a:xfrm>
            <a:off x="311700" y="3398014"/>
            <a:ext cx="2652300" cy="3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lang="en" sz="1820" b="1" dirty="0">
                <a:solidFill>
                  <a:schemeClr val="lt1"/>
                </a:solidFill>
                <a:latin typeface="Century Gothic" panose="020B0502020202020204" pitchFamily="34" charset="0"/>
              </a:rPr>
              <a:t>By The Numbers</a:t>
            </a:r>
            <a:endParaRPr sz="1820" b="1" dirty="0">
              <a:solidFill>
                <a:schemeClr val="lt1"/>
              </a:solidFill>
              <a:latin typeface="Century Gothic" panose="020B050202020202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1620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1" name="Google Shape;231;p23"/>
          <p:cNvSpPr txBox="1">
            <a:spLocks noGrp="1"/>
          </p:cNvSpPr>
          <p:nvPr>
            <p:ph type="title"/>
          </p:nvPr>
        </p:nvSpPr>
        <p:spPr>
          <a:xfrm>
            <a:off x="2680575" y="3108325"/>
            <a:ext cx="820500" cy="517962"/>
          </a:xfrm>
          <a:prstGeom prst="rect">
            <a:avLst/>
          </a:prstGeom>
        </p:spPr>
        <p:txBody>
          <a:bodyPr spcFirstLastPara="1" wrap="square" lIns="0" tIns="0" rIns="0" bIns="0" anchor="ctr" anchorCtr="1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53"/>
              </a:spcBef>
              <a:spcAft>
                <a:spcPts val="0"/>
              </a:spcAft>
              <a:buSzPts val="1199"/>
              <a:buNone/>
            </a:pPr>
            <a:r>
              <a:rPr lang="en" sz="1840" b="1" dirty="0">
                <a:solidFill>
                  <a:schemeClr val="lt1"/>
                </a:solidFill>
                <a:latin typeface="Century Gothic" panose="020B0502020202020204" pitchFamily="34" charset="0"/>
              </a:rPr>
              <a:t>28+</a:t>
            </a:r>
          </a:p>
        </p:txBody>
      </p:sp>
      <p:sp>
        <p:nvSpPr>
          <p:cNvPr id="232" name="Google Shape;232;p23"/>
          <p:cNvSpPr txBox="1">
            <a:spLocks noGrp="1"/>
          </p:cNvSpPr>
          <p:nvPr>
            <p:ph type="title"/>
          </p:nvPr>
        </p:nvSpPr>
        <p:spPr>
          <a:xfrm>
            <a:off x="2849461" y="3428095"/>
            <a:ext cx="482700" cy="30373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53"/>
              </a:spcBef>
              <a:spcAft>
                <a:spcPts val="0"/>
              </a:spcAft>
              <a:buSzPts val="1199"/>
              <a:buNone/>
            </a:pPr>
            <a:r>
              <a:rPr lang="en" sz="629" dirty="0">
                <a:solidFill>
                  <a:schemeClr val="lt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states</a:t>
            </a:r>
            <a:endParaRPr sz="629" dirty="0">
              <a:solidFill>
                <a:schemeClr val="lt1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33" name="Google Shape;233;p23"/>
          <p:cNvSpPr txBox="1">
            <a:spLocks noGrp="1"/>
          </p:cNvSpPr>
          <p:nvPr>
            <p:ph type="title"/>
          </p:nvPr>
        </p:nvSpPr>
        <p:spPr>
          <a:xfrm>
            <a:off x="3714533" y="3108325"/>
            <a:ext cx="820500" cy="517962"/>
          </a:xfrm>
          <a:prstGeom prst="rect">
            <a:avLst/>
          </a:prstGeom>
        </p:spPr>
        <p:txBody>
          <a:bodyPr spcFirstLastPara="1" wrap="square" lIns="0" tIns="0" rIns="0" bIns="0" anchor="ctr" anchorCtr="1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53"/>
              </a:spcBef>
              <a:spcAft>
                <a:spcPts val="0"/>
              </a:spcAft>
              <a:buSzPts val="1199"/>
              <a:buNone/>
            </a:pPr>
            <a:r>
              <a:rPr lang="en" sz="1840" b="1" dirty="0">
                <a:solidFill>
                  <a:schemeClr val="lt1"/>
                </a:solidFill>
                <a:latin typeface="Century Gothic" panose="020B0502020202020204" pitchFamily="34" charset="0"/>
              </a:rPr>
              <a:t>175+</a:t>
            </a:r>
            <a:endParaRPr sz="1840" b="1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4" name="Google Shape;234;p23"/>
          <p:cNvSpPr txBox="1">
            <a:spLocks noGrp="1"/>
          </p:cNvSpPr>
          <p:nvPr>
            <p:ph type="title"/>
          </p:nvPr>
        </p:nvSpPr>
        <p:spPr>
          <a:xfrm>
            <a:off x="3883419" y="3428095"/>
            <a:ext cx="482700" cy="30373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53"/>
              </a:spcBef>
              <a:spcAft>
                <a:spcPts val="0"/>
              </a:spcAft>
              <a:buSzPts val="1199"/>
              <a:buNone/>
            </a:pPr>
            <a:r>
              <a:rPr lang="en" sz="629" dirty="0">
                <a:solidFill>
                  <a:schemeClr val="lt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centers</a:t>
            </a:r>
            <a:endParaRPr sz="629" dirty="0">
              <a:solidFill>
                <a:schemeClr val="lt1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35" name="Google Shape;235;p23"/>
          <p:cNvSpPr txBox="1">
            <a:spLocks noGrp="1"/>
          </p:cNvSpPr>
          <p:nvPr>
            <p:ph type="title"/>
          </p:nvPr>
        </p:nvSpPr>
        <p:spPr>
          <a:xfrm>
            <a:off x="4917377" y="3108325"/>
            <a:ext cx="820500" cy="517962"/>
          </a:xfrm>
          <a:prstGeom prst="rect">
            <a:avLst/>
          </a:prstGeom>
        </p:spPr>
        <p:txBody>
          <a:bodyPr spcFirstLastPara="1" wrap="square" lIns="0" tIns="0" rIns="0" bIns="0" anchor="ctr" anchorCtr="1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53"/>
              </a:spcBef>
              <a:spcAft>
                <a:spcPts val="0"/>
              </a:spcAft>
              <a:buSzPts val="1199"/>
              <a:buNone/>
            </a:pPr>
            <a:r>
              <a:rPr lang="en" sz="1840" b="1" dirty="0">
                <a:solidFill>
                  <a:schemeClr val="lt1"/>
                </a:solidFill>
                <a:latin typeface="Century Gothic" panose="020B0502020202020204" pitchFamily="34" charset="0"/>
              </a:rPr>
              <a:t>600K+</a:t>
            </a:r>
            <a:endParaRPr sz="1840" b="1" dirty="0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6" name="Google Shape;236;p23"/>
          <p:cNvSpPr txBox="1">
            <a:spLocks noGrp="1"/>
          </p:cNvSpPr>
          <p:nvPr>
            <p:ph type="title"/>
          </p:nvPr>
        </p:nvSpPr>
        <p:spPr>
          <a:xfrm>
            <a:off x="4837111" y="3428095"/>
            <a:ext cx="980700" cy="41511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53"/>
              </a:spcBef>
              <a:spcAft>
                <a:spcPts val="0"/>
              </a:spcAft>
              <a:buSzPts val="1199"/>
              <a:buNone/>
            </a:pPr>
            <a:r>
              <a:rPr lang="en" sz="629" dirty="0">
                <a:solidFill>
                  <a:schemeClr val="lt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Projected breast exams in 2026</a:t>
            </a:r>
            <a:endParaRPr sz="629" dirty="0">
              <a:solidFill>
                <a:schemeClr val="lt1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37" name="Google Shape;237;p23"/>
          <p:cNvSpPr txBox="1">
            <a:spLocks noGrp="1"/>
          </p:cNvSpPr>
          <p:nvPr>
            <p:ph type="title"/>
          </p:nvPr>
        </p:nvSpPr>
        <p:spPr>
          <a:xfrm>
            <a:off x="6200487" y="3108325"/>
            <a:ext cx="820500" cy="517962"/>
          </a:xfrm>
          <a:prstGeom prst="rect">
            <a:avLst/>
          </a:prstGeom>
        </p:spPr>
        <p:txBody>
          <a:bodyPr spcFirstLastPara="1" wrap="square" lIns="0" tIns="0" rIns="0" bIns="0" anchor="ctr" anchorCtr="1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53"/>
              </a:spcBef>
              <a:spcAft>
                <a:spcPts val="0"/>
              </a:spcAft>
              <a:buSzPts val="1199"/>
              <a:buNone/>
            </a:pPr>
            <a:r>
              <a:rPr lang="en" sz="1840" b="1" dirty="0">
                <a:solidFill>
                  <a:schemeClr val="lt1"/>
                </a:solidFill>
                <a:latin typeface="Century Gothic" panose="020B0502020202020204" pitchFamily="34" charset="0"/>
              </a:rPr>
              <a:t>98</a:t>
            </a:r>
            <a:r>
              <a:rPr lang="en" sz="184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%</a:t>
            </a:r>
            <a:endParaRPr sz="184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38" name="Google Shape;238;p23"/>
          <p:cNvSpPr txBox="1">
            <a:spLocks noGrp="1"/>
          </p:cNvSpPr>
          <p:nvPr>
            <p:ph type="title"/>
          </p:nvPr>
        </p:nvSpPr>
        <p:spPr>
          <a:xfrm>
            <a:off x="6120221" y="3428095"/>
            <a:ext cx="980700" cy="30373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53"/>
              </a:spcBef>
              <a:spcAft>
                <a:spcPts val="0"/>
              </a:spcAft>
              <a:buSzPts val="1199"/>
              <a:buNone/>
            </a:pPr>
            <a:r>
              <a:rPr lang="en" sz="629" dirty="0">
                <a:solidFill>
                  <a:schemeClr val="lt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Partner retention</a:t>
            </a:r>
            <a:endParaRPr sz="629" dirty="0">
              <a:solidFill>
                <a:schemeClr val="lt1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39" name="Google Shape;239;p23"/>
          <p:cNvSpPr txBox="1">
            <a:spLocks noGrp="1"/>
          </p:cNvSpPr>
          <p:nvPr>
            <p:ph type="title"/>
          </p:nvPr>
        </p:nvSpPr>
        <p:spPr>
          <a:xfrm>
            <a:off x="7534385" y="3108325"/>
            <a:ext cx="820500" cy="517962"/>
          </a:xfrm>
          <a:prstGeom prst="rect">
            <a:avLst/>
          </a:prstGeom>
        </p:spPr>
        <p:txBody>
          <a:bodyPr spcFirstLastPara="1" wrap="square" lIns="0" tIns="0" rIns="0" bIns="0" anchor="ctr" anchorCtr="1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53"/>
              </a:spcBef>
              <a:spcAft>
                <a:spcPts val="0"/>
              </a:spcAft>
              <a:buSzPts val="1199"/>
              <a:buNone/>
            </a:pPr>
            <a:r>
              <a:rPr lang="en" sz="1840" b="1" dirty="0">
                <a:solidFill>
                  <a:schemeClr val="lt1"/>
                </a:solidFill>
                <a:latin typeface="Century Gothic" panose="020B0502020202020204" pitchFamily="34" charset="0"/>
              </a:rPr>
              <a:t>85</a:t>
            </a:r>
            <a:r>
              <a:rPr lang="en" sz="184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%</a:t>
            </a:r>
            <a:endParaRPr sz="184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40" name="Google Shape;240;p23"/>
          <p:cNvSpPr txBox="1">
            <a:spLocks noGrp="1"/>
          </p:cNvSpPr>
          <p:nvPr>
            <p:ph type="title"/>
          </p:nvPr>
        </p:nvSpPr>
        <p:spPr>
          <a:xfrm>
            <a:off x="7205148" y="3647551"/>
            <a:ext cx="1479000" cy="33413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99"/>
              <a:buNone/>
            </a:pPr>
            <a:r>
              <a:rPr lang="en" sz="629" dirty="0">
                <a:solidFill>
                  <a:schemeClr val="lt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Of patients opt to add</a:t>
            </a:r>
            <a:br>
              <a:rPr lang="en" sz="629" dirty="0">
                <a:solidFill>
                  <a:schemeClr val="lt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</a:br>
            <a:r>
              <a:rPr lang="en" sz="629" dirty="0">
                <a:solidFill>
                  <a:schemeClr val="lt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screening mammography to</a:t>
            </a:r>
            <a:br>
              <a:rPr lang="en" sz="629" dirty="0">
                <a:solidFill>
                  <a:schemeClr val="lt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</a:br>
            <a:r>
              <a:rPr lang="en" sz="629" dirty="0">
                <a:solidFill>
                  <a:schemeClr val="lt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their annual wellness visit*</a:t>
            </a:r>
            <a:endParaRPr sz="629" dirty="0">
              <a:solidFill>
                <a:schemeClr val="lt1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41" name="Google Shape;241;p23"/>
          <p:cNvSpPr txBox="1"/>
          <p:nvPr/>
        </p:nvSpPr>
        <p:spPr>
          <a:xfrm>
            <a:off x="7362048" y="3951646"/>
            <a:ext cx="1164900" cy="31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0675" tIns="110675" rIns="110675" bIns="110675" anchor="ctr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8" i="1" dirty="0">
                <a:solidFill>
                  <a:schemeClr val="lt1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*in mature locations</a:t>
            </a:r>
            <a:endParaRPr sz="508" i="1" dirty="0">
              <a:solidFill>
                <a:schemeClr val="lt1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42" name="Google Shape;242;p23"/>
          <p:cNvSpPr txBox="1">
            <a:spLocks noGrp="1"/>
          </p:cNvSpPr>
          <p:nvPr>
            <p:ph type="title"/>
          </p:nvPr>
        </p:nvSpPr>
        <p:spPr>
          <a:xfrm>
            <a:off x="5467400" y="266376"/>
            <a:ext cx="2456400" cy="3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990"/>
              <a:buNone/>
            </a:pPr>
            <a:r>
              <a:rPr lang="en" sz="1020" b="1"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Onsite Women’s Health Locations</a:t>
            </a:r>
            <a:endParaRPr sz="1020" b="1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pic>
        <p:nvPicPr>
          <p:cNvPr id="243" name="Google Shape;243;p23" title="Onsite-map-Dec-202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8237" y="551992"/>
            <a:ext cx="4603924" cy="284602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3"/>
          <p:cNvSpPr/>
          <p:nvPr/>
        </p:nvSpPr>
        <p:spPr>
          <a:xfrm>
            <a:off x="4060994" y="2080588"/>
            <a:ext cx="547200" cy="50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8475" tIns="98475" rIns="98475" bIns="984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8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45" name="Google Shape;245;p23"/>
          <p:cNvSpPr/>
          <p:nvPr/>
        </p:nvSpPr>
        <p:spPr>
          <a:xfrm>
            <a:off x="4188987" y="2565207"/>
            <a:ext cx="169800" cy="1611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D966"/>
          </a:solidFill>
          <a:ln>
            <a:noFill/>
          </a:ln>
          <a:effectLst>
            <a:outerShdw blurRad="107729" algn="bl" rotWithShape="0">
              <a:srgbClr val="000000">
                <a:alpha val="0"/>
              </a:srgbClr>
            </a:outerShdw>
          </a:effectLst>
        </p:spPr>
        <p:txBody>
          <a:bodyPr spcFirstLastPara="1" wrap="square" lIns="98475" tIns="98475" rIns="98475" bIns="984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8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46" name="Google Shape;246;p23"/>
          <p:cNvSpPr txBox="1"/>
          <p:nvPr/>
        </p:nvSpPr>
        <p:spPr>
          <a:xfrm>
            <a:off x="4324745" y="2484213"/>
            <a:ext cx="1440900" cy="40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500" tIns="106500" rIns="106500" bIns="1065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07"/>
              </a:spcAft>
              <a:buNone/>
            </a:pPr>
            <a:r>
              <a:rPr lang="en" sz="824">
                <a:solidFill>
                  <a:srgbClr val="434343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Headquarters</a:t>
            </a:r>
            <a:endParaRPr sz="1756">
              <a:solidFill>
                <a:srgbClr val="434343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47" name="Google Shape;247;p23"/>
          <p:cNvSpPr txBox="1"/>
          <p:nvPr/>
        </p:nvSpPr>
        <p:spPr>
          <a:xfrm>
            <a:off x="4324745" y="2265632"/>
            <a:ext cx="1440900" cy="40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500" tIns="106500" rIns="106500" bIns="1065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07"/>
              </a:spcAft>
              <a:buNone/>
            </a:pPr>
            <a:r>
              <a:rPr lang="en" sz="824">
                <a:solidFill>
                  <a:srgbClr val="434343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Centers</a:t>
            </a:r>
            <a:endParaRPr sz="1756">
              <a:solidFill>
                <a:srgbClr val="434343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48" name="Google Shape;24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6534" y="2315194"/>
            <a:ext cx="125649" cy="17981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3"/>
          <p:cNvSpPr/>
          <p:nvPr/>
        </p:nvSpPr>
        <p:spPr>
          <a:xfrm>
            <a:off x="7552700" y="1803455"/>
            <a:ext cx="197100" cy="187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D966"/>
          </a:solidFill>
          <a:ln>
            <a:noFill/>
          </a:ln>
          <a:effectLst>
            <a:outerShdw blurRad="139344" algn="bl" rotWithShape="0">
              <a:srgbClr val="000000">
                <a:alpha val="67000"/>
              </a:srgbClr>
            </a:outerShdw>
          </a:effectLst>
        </p:spPr>
        <p:txBody>
          <a:bodyPr spcFirstLastPara="1" wrap="square" lIns="127375" tIns="127375" rIns="127375" bIns="1273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50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4"/>
          <p:cNvSpPr txBox="1">
            <a:spLocks noGrp="1"/>
          </p:cNvSpPr>
          <p:nvPr>
            <p:ph type="title"/>
          </p:nvPr>
        </p:nvSpPr>
        <p:spPr>
          <a:xfrm>
            <a:off x="311700" y="202600"/>
            <a:ext cx="554397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 panose="020B0502020202020204" pitchFamily="34" charset="0"/>
              </a:rPr>
              <a:t>Company Timeline</a:t>
            </a:r>
            <a:endParaRPr b="1">
              <a:latin typeface="Century Gothic" panose="020B0502020202020204" pitchFamily="34" charset="0"/>
            </a:endParaRPr>
          </a:p>
        </p:txBody>
      </p:sp>
      <p:pic>
        <p:nvPicPr>
          <p:cNvPr id="255" name="Google Shape;2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100" y="519655"/>
            <a:ext cx="7662651" cy="214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4" title="colum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6741" y="2837952"/>
            <a:ext cx="928701" cy="88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4" title="colum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400" y="3127877"/>
            <a:ext cx="928701" cy="64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4" title="colum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8675" y="958163"/>
            <a:ext cx="928700" cy="265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4" title="colum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3350" y="1468975"/>
            <a:ext cx="928725" cy="214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 title="colum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8049" y="1803337"/>
            <a:ext cx="928701" cy="1805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 title="colum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2708" y="2082513"/>
            <a:ext cx="928701" cy="152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4" title="colum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7395" y="2337577"/>
            <a:ext cx="928701" cy="126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4" title="colum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2082" y="2579963"/>
            <a:ext cx="928701" cy="102937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4"/>
          <p:cNvSpPr/>
          <p:nvPr/>
        </p:nvSpPr>
        <p:spPr>
          <a:xfrm>
            <a:off x="531433" y="3601124"/>
            <a:ext cx="928800" cy="737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65" name="Google Shape;265;p24"/>
          <p:cNvSpPr/>
          <p:nvPr/>
        </p:nvSpPr>
        <p:spPr>
          <a:xfrm>
            <a:off x="1556753" y="3601124"/>
            <a:ext cx="928800" cy="737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66" name="Google Shape;266;p24"/>
          <p:cNvSpPr/>
          <p:nvPr/>
        </p:nvSpPr>
        <p:spPr>
          <a:xfrm>
            <a:off x="2582073" y="3601124"/>
            <a:ext cx="928800" cy="737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67" name="Google Shape;267;p24"/>
          <p:cNvSpPr/>
          <p:nvPr/>
        </p:nvSpPr>
        <p:spPr>
          <a:xfrm>
            <a:off x="3607392" y="3601124"/>
            <a:ext cx="928800" cy="737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68" name="Google Shape;268;p24"/>
          <p:cNvSpPr/>
          <p:nvPr/>
        </p:nvSpPr>
        <p:spPr>
          <a:xfrm>
            <a:off x="4632712" y="3601124"/>
            <a:ext cx="928800" cy="737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69" name="Google Shape;269;p24"/>
          <p:cNvSpPr/>
          <p:nvPr/>
        </p:nvSpPr>
        <p:spPr>
          <a:xfrm>
            <a:off x="5658032" y="3601124"/>
            <a:ext cx="928800" cy="737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70" name="Google Shape;270;p24"/>
          <p:cNvSpPr/>
          <p:nvPr/>
        </p:nvSpPr>
        <p:spPr>
          <a:xfrm>
            <a:off x="6683352" y="3601124"/>
            <a:ext cx="928800" cy="737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71" name="Google Shape;271;p24"/>
          <p:cNvSpPr/>
          <p:nvPr/>
        </p:nvSpPr>
        <p:spPr>
          <a:xfrm>
            <a:off x="7708672" y="3601124"/>
            <a:ext cx="928800" cy="737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72" name="Google Shape;272;p24"/>
          <p:cNvSpPr txBox="1"/>
          <p:nvPr/>
        </p:nvSpPr>
        <p:spPr>
          <a:xfrm>
            <a:off x="546794" y="3223305"/>
            <a:ext cx="9288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2008</a:t>
            </a:r>
            <a:endParaRPr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73" name="Google Shape;273;p24"/>
          <p:cNvSpPr txBox="1"/>
          <p:nvPr/>
        </p:nvSpPr>
        <p:spPr>
          <a:xfrm>
            <a:off x="1556741" y="2993951"/>
            <a:ext cx="928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2013</a:t>
            </a:r>
            <a:endParaRPr b="1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74" name="Google Shape;274;p24"/>
          <p:cNvSpPr txBox="1"/>
          <p:nvPr/>
        </p:nvSpPr>
        <p:spPr>
          <a:xfrm>
            <a:off x="2582082" y="2772253"/>
            <a:ext cx="928800" cy="8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2018</a:t>
            </a:r>
            <a:endParaRPr b="1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75" name="Google Shape;275;p24"/>
          <p:cNvSpPr txBox="1"/>
          <p:nvPr/>
        </p:nvSpPr>
        <p:spPr>
          <a:xfrm>
            <a:off x="3607395" y="2571477"/>
            <a:ext cx="928800" cy="1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2019</a:t>
            </a:r>
            <a:endParaRPr b="1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76" name="Google Shape;276;p24"/>
          <p:cNvSpPr txBox="1"/>
          <p:nvPr/>
        </p:nvSpPr>
        <p:spPr>
          <a:xfrm>
            <a:off x="4632736" y="2337227"/>
            <a:ext cx="928800" cy="12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2020</a:t>
            </a:r>
            <a:endParaRPr b="1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77" name="Google Shape;277;p24"/>
          <p:cNvSpPr txBox="1"/>
          <p:nvPr/>
        </p:nvSpPr>
        <p:spPr>
          <a:xfrm>
            <a:off x="5658049" y="2115351"/>
            <a:ext cx="928800" cy="1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2021</a:t>
            </a:r>
            <a:endParaRPr b="1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78" name="Google Shape;278;p24"/>
          <p:cNvSpPr txBox="1"/>
          <p:nvPr/>
        </p:nvSpPr>
        <p:spPr>
          <a:xfrm>
            <a:off x="6683350" y="1859825"/>
            <a:ext cx="9288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2022</a:t>
            </a:r>
            <a:endParaRPr b="1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79" name="Google Shape;279;p24"/>
          <p:cNvSpPr txBox="1"/>
          <p:nvPr/>
        </p:nvSpPr>
        <p:spPr>
          <a:xfrm>
            <a:off x="7708674" y="1540576"/>
            <a:ext cx="928800" cy="20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2025</a:t>
            </a:r>
            <a:endParaRPr b="1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80" name="Google Shape;280;p24"/>
          <p:cNvSpPr txBox="1"/>
          <p:nvPr/>
        </p:nvSpPr>
        <p:spPr>
          <a:xfrm>
            <a:off x="523100" y="3781235"/>
            <a:ext cx="928800" cy="37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 err="1">
                <a:solidFill>
                  <a:srgbClr val="FFFFFF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OnSite</a:t>
            </a:r>
            <a:r>
              <a:rPr lang="en" sz="700" dirty="0">
                <a:solidFill>
                  <a:srgbClr val="FFFFFF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 Mammography founded</a:t>
            </a:r>
            <a:endParaRPr sz="700" dirty="0">
              <a:solidFill>
                <a:srgbClr val="FFFFFF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81" name="Google Shape;281;p24"/>
          <p:cNvSpPr txBox="1"/>
          <p:nvPr/>
        </p:nvSpPr>
        <p:spPr>
          <a:xfrm>
            <a:off x="1556750" y="3811484"/>
            <a:ext cx="928800" cy="37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FFFFFF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Transitions from </a:t>
            </a:r>
            <a:br>
              <a:rPr lang="en" sz="700" dirty="0">
                <a:solidFill>
                  <a:srgbClr val="FFFFFF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</a:br>
            <a:r>
              <a:rPr lang="en" sz="700" dirty="0">
                <a:solidFill>
                  <a:srgbClr val="FFFFFF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2D to 3D mammography</a:t>
            </a:r>
            <a:endParaRPr sz="700" dirty="0">
              <a:solidFill>
                <a:srgbClr val="FFFFFF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82" name="Google Shape;282;p24"/>
          <p:cNvSpPr txBox="1"/>
          <p:nvPr/>
        </p:nvSpPr>
        <p:spPr>
          <a:xfrm>
            <a:off x="2582075" y="3811484"/>
            <a:ext cx="928800" cy="37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FFFFFF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Begins offering Patient Risk Assessment</a:t>
            </a:r>
            <a:endParaRPr sz="700" dirty="0">
              <a:solidFill>
                <a:srgbClr val="FFFFFF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83" name="Google Shape;283;p24"/>
          <p:cNvSpPr txBox="1"/>
          <p:nvPr/>
        </p:nvSpPr>
        <p:spPr>
          <a:xfrm>
            <a:off x="3607388" y="3730285"/>
            <a:ext cx="928800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FFFFFF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Opens 50th site; Begins offering Automated Whole-Breast Ultrasound</a:t>
            </a:r>
            <a:endParaRPr sz="700" dirty="0">
              <a:solidFill>
                <a:srgbClr val="FFFFFF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84" name="Google Shape;284;p24"/>
          <p:cNvSpPr txBox="1"/>
          <p:nvPr/>
        </p:nvSpPr>
        <p:spPr>
          <a:xfrm>
            <a:off x="4632713" y="3854175"/>
            <a:ext cx="928800" cy="24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Partners with first Primary Care site</a:t>
            </a:r>
            <a:endParaRPr sz="700">
              <a:solidFill>
                <a:srgbClr val="FFFFFF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85" name="Google Shape;285;p24"/>
          <p:cNvSpPr txBox="1"/>
          <p:nvPr/>
        </p:nvSpPr>
        <p:spPr>
          <a:xfrm>
            <a:off x="5698251" y="3814875"/>
            <a:ext cx="854700" cy="37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Builds Research and Development team</a:t>
            </a:r>
            <a:endParaRPr sz="700">
              <a:solidFill>
                <a:srgbClr val="FFFFFF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86" name="Google Shape;286;p24"/>
          <p:cNvSpPr txBox="1"/>
          <p:nvPr/>
        </p:nvSpPr>
        <p:spPr>
          <a:xfrm>
            <a:off x="6722515" y="3814380"/>
            <a:ext cx="854700" cy="37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solidFill>
                  <a:srgbClr val="FFFFFF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Opens 100th site; Rebrands as Onsite Women’s Health</a:t>
            </a:r>
            <a:endParaRPr sz="700" dirty="0">
              <a:solidFill>
                <a:srgbClr val="FFFFFF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87" name="Google Shape;287;p24"/>
          <p:cNvSpPr txBox="1"/>
          <p:nvPr/>
        </p:nvSpPr>
        <p:spPr>
          <a:xfrm>
            <a:off x="7745724" y="3792225"/>
            <a:ext cx="854700" cy="37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  <a:latin typeface="Century Gothic" panose="020B0502020202020204" pitchFamily="34" charset="0"/>
                <a:ea typeface="Poppins Medium"/>
                <a:cs typeface="Poppins Medium"/>
                <a:sym typeface="Poppins Medium"/>
              </a:rPr>
              <a:t>Continual growth via new and existing sites</a:t>
            </a:r>
            <a:endParaRPr sz="700">
              <a:solidFill>
                <a:srgbClr val="FFFFFF"/>
              </a:solidFill>
              <a:latin typeface="Century Gothic" panose="020B0502020202020204" pitchFamily="34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828500" y="2416430"/>
            <a:ext cx="287400" cy="287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90" name="Google Shape;290;p24"/>
          <p:cNvSpPr txBox="1"/>
          <p:nvPr/>
        </p:nvSpPr>
        <p:spPr>
          <a:xfrm>
            <a:off x="787444" y="2368616"/>
            <a:ext cx="3777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15</a:t>
            </a:r>
            <a:endParaRPr sz="100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1873300" y="2322853"/>
            <a:ext cx="287400" cy="287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93" name="Google Shape;293;p24"/>
          <p:cNvSpPr txBox="1"/>
          <p:nvPr/>
        </p:nvSpPr>
        <p:spPr>
          <a:xfrm>
            <a:off x="1832244" y="2271266"/>
            <a:ext cx="3777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17</a:t>
            </a:r>
            <a:endParaRPr sz="100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2898625" y="2165453"/>
            <a:ext cx="287400" cy="287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96" name="Google Shape;296;p24"/>
          <p:cNvSpPr txBox="1"/>
          <p:nvPr/>
        </p:nvSpPr>
        <p:spPr>
          <a:xfrm>
            <a:off x="2857569" y="2120303"/>
            <a:ext cx="3777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38</a:t>
            </a:r>
            <a:endParaRPr sz="100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3924000" y="1935218"/>
            <a:ext cx="287400" cy="287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299" name="Google Shape;299;p24"/>
          <p:cNvSpPr txBox="1"/>
          <p:nvPr/>
        </p:nvSpPr>
        <p:spPr>
          <a:xfrm>
            <a:off x="3882944" y="1887977"/>
            <a:ext cx="3777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55</a:t>
            </a:r>
            <a:endParaRPr sz="100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4949250" y="1654712"/>
            <a:ext cx="287400" cy="287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302" name="Google Shape;302;p24"/>
          <p:cNvSpPr txBox="1"/>
          <p:nvPr/>
        </p:nvSpPr>
        <p:spPr>
          <a:xfrm>
            <a:off x="4908194" y="1595581"/>
            <a:ext cx="3777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74</a:t>
            </a:r>
            <a:endParaRPr sz="100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5977800" y="1346605"/>
            <a:ext cx="287400" cy="287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305" name="Google Shape;305;p24"/>
          <p:cNvSpPr txBox="1"/>
          <p:nvPr/>
        </p:nvSpPr>
        <p:spPr>
          <a:xfrm>
            <a:off x="5936744" y="1329227"/>
            <a:ext cx="3777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87</a:t>
            </a:r>
            <a:endParaRPr sz="100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7002075" y="938667"/>
            <a:ext cx="287400" cy="287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308" name="Google Shape;308;p24"/>
          <p:cNvSpPr txBox="1"/>
          <p:nvPr/>
        </p:nvSpPr>
        <p:spPr>
          <a:xfrm>
            <a:off x="6925850" y="947008"/>
            <a:ext cx="431727" cy="24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110</a:t>
            </a:r>
            <a:endParaRPr sz="100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7996325" y="377350"/>
            <a:ext cx="336900" cy="336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311" name="Google Shape;311;p24"/>
          <p:cNvSpPr txBox="1"/>
          <p:nvPr/>
        </p:nvSpPr>
        <p:spPr>
          <a:xfrm>
            <a:off x="7844380" y="407432"/>
            <a:ext cx="657300" cy="27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lt1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175+</a:t>
            </a:r>
            <a:endParaRPr sz="1000" b="1" dirty="0">
              <a:solidFill>
                <a:schemeClr val="lt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312" name="Google Shape;312;p24"/>
          <p:cNvSpPr txBox="1">
            <a:spLocks noGrp="1"/>
          </p:cNvSpPr>
          <p:nvPr>
            <p:ph type="sldNum" idx="12"/>
          </p:nvPr>
        </p:nvSpPr>
        <p:spPr>
          <a:xfrm>
            <a:off x="64383" y="47498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entury Gothic" panose="020B0502020202020204" pitchFamily="34" charset="0"/>
              </a:rPr>
              <a:t>8</a:t>
            </a:fld>
            <a:endParaRPr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5" title="shutterstock_1873340716.jpg"/>
          <p:cNvPicPr preferRelativeResize="0"/>
          <p:nvPr/>
        </p:nvPicPr>
        <p:blipFill rotWithShape="1">
          <a:blip r:embed="rId3">
            <a:alphaModFix/>
          </a:blip>
          <a:srcRect l="3845" t="10635" r="5885" b="22520"/>
          <a:stretch/>
        </p:blipFill>
        <p:spPr>
          <a:xfrm>
            <a:off x="-1125" y="0"/>
            <a:ext cx="9144003" cy="451260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5"/>
          <p:cNvSpPr/>
          <p:nvPr/>
        </p:nvSpPr>
        <p:spPr>
          <a:xfrm>
            <a:off x="0" y="3225825"/>
            <a:ext cx="5079600" cy="1943700"/>
          </a:xfrm>
          <a:prstGeom prst="round1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86825" tIns="86825" rIns="86825" bIns="86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29"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  <p:sp>
        <p:nvSpPr>
          <p:cNvPr id="319" name="Google Shape;319;p25"/>
          <p:cNvSpPr txBox="1"/>
          <p:nvPr/>
        </p:nvSpPr>
        <p:spPr>
          <a:xfrm>
            <a:off x="428208" y="3582745"/>
            <a:ext cx="3933480" cy="1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825" tIns="86825" rIns="86825" bIns="868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74" b="1" dirty="0">
                <a:solidFill>
                  <a:srgbClr val="FFFFFF"/>
                </a:solidFill>
                <a:latin typeface="Century Gothic" panose="020B0502020202020204" pitchFamily="34" charset="0"/>
                <a:ea typeface="Poppins"/>
                <a:cs typeface="Poppins"/>
                <a:sym typeface="Poppins"/>
              </a:rPr>
              <a:t>Elevate patient care with in-office breast health and imaging services</a:t>
            </a:r>
            <a:endParaRPr sz="2374" dirty="0">
              <a:solidFill>
                <a:schemeClr val="dk1"/>
              </a:solidFill>
              <a:latin typeface="Century Gothic" panose="020B0502020202020204" pitchFamily="34" charset="0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OWH">
      <a:dk1>
        <a:srgbClr val="664F80"/>
      </a:dk1>
      <a:lt1>
        <a:srgbClr val="FFFFFF"/>
      </a:lt1>
      <a:dk2>
        <a:srgbClr val="664F80"/>
      </a:dk2>
      <a:lt2>
        <a:srgbClr val="9F8EB6"/>
      </a:lt2>
      <a:accent1>
        <a:srgbClr val="FDAFAF"/>
      </a:accent1>
      <a:accent2>
        <a:srgbClr val="F0E3D9"/>
      </a:accent2>
      <a:accent3>
        <a:srgbClr val="90B76B"/>
      </a:accent3>
      <a:accent4>
        <a:srgbClr val="C8D9AC"/>
      </a:accent4>
      <a:accent5>
        <a:srgbClr val="5D6060"/>
      </a:accent5>
      <a:accent6>
        <a:srgbClr val="8EB769"/>
      </a:accent6>
      <a:hlink>
        <a:srgbClr val="001AF6"/>
      </a:hlink>
      <a:folHlink>
        <a:srgbClr val="FF00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2962</Words>
  <Application>Microsoft Office PowerPoint</Application>
  <PresentationFormat>On-screen Show (16:9)</PresentationFormat>
  <Paragraphs>396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Poppins SemiBold</vt:lpstr>
      <vt:lpstr>Poppins Medium</vt:lpstr>
      <vt:lpstr>Instrument Sans Medium</vt:lpstr>
      <vt:lpstr>Instrument Sans</vt:lpstr>
      <vt:lpstr>Arial</vt:lpstr>
      <vt:lpstr>Poppins</vt:lpstr>
      <vt:lpstr>Century Gothic</vt:lpstr>
      <vt:lpstr>Afacad Flux</vt:lpstr>
      <vt:lpstr>Afacad Flux SemiBold</vt:lpstr>
      <vt:lpstr>Simple Light</vt:lpstr>
      <vt:lpstr>Title</vt:lpstr>
      <vt:lpstr>Title</vt:lpstr>
      <vt:lpstr>Title</vt:lpstr>
      <vt:lpstr>PowerPoint Presentation</vt:lpstr>
      <vt:lpstr>PowerPoint Presentation</vt:lpstr>
      <vt:lpstr>By the numbers</vt:lpstr>
      <vt:lpstr>Who We Are </vt:lpstr>
      <vt:lpstr>Company Timeline</vt:lpstr>
      <vt:lpstr>PowerPoint Presentation</vt:lpstr>
      <vt:lpstr>Onsite Women’s Health screening services increase the likelihood of identifying cancer in early stages.</vt:lpstr>
      <vt:lpstr>Why Partner with Onsite Women’s Health</vt:lpstr>
      <vt:lpstr>Why Partner with Onsite Women’s Health</vt:lpstr>
      <vt:lpstr>Turnkey Support</vt:lpstr>
      <vt:lpstr>The Onsite Model</vt:lpstr>
      <vt:lpstr>Services</vt:lpstr>
      <vt:lpstr>PowerPoint Presentation</vt:lpstr>
      <vt:lpstr>PowerPoint Presentation</vt:lpstr>
      <vt:lpstr>PowerPoint Presentation</vt:lpstr>
      <vt:lpstr>PowerPoint Presentation</vt:lpstr>
      <vt:lpstr>Breast Specialized Radiologists</vt:lpstr>
      <vt:lpstr>Executive Leadership Team</vt:lpstr>
      <vt:lpstr>PowerPoint Presentation</vt:lpstr>
      <vt:lpstr>Leadership Team Template</vt:lpstr>
      <vt:lpstr>Leadership Team Template </vt:lpstr>
      <vt:lpstr>Our Partnerships</vt:lpstr>
      <vt:lpstr>Screening Mammography Suite</vt:lpstr>
      <vt:lpstr>Your logo</vt:lpstr>
      <vt:lpstr>Your logo</vt:lpstr>
      <vt:lpstr>Your logo</vt:lpstr>
      <vt:lpstr>Onsite &amp; Practice Name, Location </vt:lpstr>
      <vt:lpstr>Next Steps</vt:lpstr>
      <vt:lpstr>PowerPoint Presentation</vt:lpstr>
      <vt:lpstr>Diagnostic Mammo + Diagnostic Ultrasound</vt:lpstr>
      <vt:lpstr>Automated Whole-Breast Ultrasound (ABUS)</vt:lpstr>
      <vt:lpstr>Downstream Health System Impact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Julie Plummer</dc:creator>
  <cp:lastModifiedBy>Julie Plummer</cp:lastModifiedBy>
  <cp:revision>2</cp:revision>
  <dcterms:modified xsi:type="dcterms:W3CDTF">2025-12-22T16:24:40Z</dcterms:modified>
</cp:coreProperties>
</file>