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72" r:id="rId2"/>
    <p:sldId id="270" r:id="rId3"/>
  </p:sldIdLst>
  <p:sldSz cx="12192000" cy="6858000"/>
  <p:notesSz cx="6858000" cy="9144000"/>
  <p:embeddedFontLst>
    <p:embeddedFont>
      <p:font typeface="Century Gothic" panose="020B0502020202020204" pitchFamily="34" charset="0"/>
      <p:regular r:id="rId5"/>
      <p:bold r:id="rId6"/>
      <p:italic r:id="rId7"/>
      <p:boldItalic r:id="rId8"/>
    </p:embeddedFont>
    <p:embeddedFont>
      <p:font typeface="Helvetica" panose="020B0604020202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700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Xv3dwHq9WtO+23RcSwiGmdkvXR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nsite Women's Health" initials="" lastIdx="1" clrIdx="0"/>
  <p:cmAuthor id="1" name="Julie Plummer" initials="JP" lastIdx="1" clrIdx="1">
    <p:extLst>
      <p:ext uri="{19B8F6BF-5375-455C-9EA6-DF929625EA0E}">
        <p15:presenceInfo xmlns:p15="http://schemas.microsoft.com/office/powerpoint/2012/main" userId="S-1-5-21-2149206281-3905877076-3548886344-45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F80"/>
    <a:srgbClr val="FFA3D8"/>
    <a:srgbClr val="E95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84" y="108"/>
      </p:cViewPr>
      <p:guideLst>
        <p:guide orient="horz" pos="2160"/>
        <p:guide pos="70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31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30" Type="http://customschemas.google.com/relationships/presentationmetadata" Target="meta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3844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7"/>
          <p:cNvSpPr>
            <a:spLocks noGrp="1"/>
          </p:cNvSpPr>
          <p:nvPr>
            <p:ph type="pic" idx="2"/>
          </p:nvPr>
        </p:nvSpPr>
        <p:spPr>
          <a:xfrm>
            <a:off x="7108882" y="1658447"/>
            <a:ext cx="3541110" cy="354110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6"/>
          <p:cNvSpPr>
            <a:spLocks noGrp="1"/>
          </p:cNvSpPr>
          <p:nvPr>
            <p:ph type="pic" idx="2"/>
          </p:nvPr>
        </p:nvSpPr>
        <p:spPr>
          <a:xfrm>
            <a:off x="622899" y="1148315"/>
            <a:ext cx="3740873" cy="456136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7"/>
          <p:cNvSpPr>
            <a:spLocks noGrp="1"/>
          </p:cNvSpPr>
          <p:nvPr>
            <p:ph type="pic" idx="2"/>
          </p:nvPr>
        </p:nvSpPr>
        <p:spPr>
          <a:xfrm>
            <a:off x="5818945" y="549273"/>
            <a:ext cx="6373055" cy="31067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8"/>
          <p:cNvSpPr>
            <a:spLocks noGrp="1"/>
          </p:cNvSpPr>
          <p:nvPr>
            <p:ph type="pic" idx="2"/>
          </p:nvPr>
        </p:nvSpPr>
        <p:spPr>
          <a:xfrm>
            <a:off x="0" y="3428999"/>
            <a:ext cx="6715858" cy="280865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9"/>
          <p:cNvSpPr>
            <a:spLocks noGrp="1"/>
          </p:cNvSpPr>
          <p:nvPr>
            <p:ph type="pic" idx="2"/>
          </p:nvPr>
        </p:nvSpPr>
        <p:spPr>
          <a:xfrm>
            <a:off x="7392934" y="1100106"/>
            <a:ext cx="3502130" cy="350213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0"/>
          <p:cNvSpPr>
            <a:spLocks noGrp="1"/>
          </p:cNvSpPr>
          <p:nvPr>
            <p:ph type="pic" idx="2"/>
          </p:nvPr>
        </p:nvSpPr>
        <p:spPr>
          <a:xfrm>
            <a:off x="6560027" y="4381626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39" name="Google Shape;39;p100"/>
          <p:cNvSpPr>
            <a:spLocks noGrp="1"/>
          </p:cNvSpPr>
          <p:nvPr>
            <p:ph type="pic" idx="3"/>
          </p:nvPr>
        </p:nvSpPr>
        <p:spPr>
          <a:xfrm>
            <a:off x="6560027" y="2114424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0" name="Google Shape;40;p100"/>
          <p:cNvSpPr>
            <a:spLocks noGrp="1"/>
          </p:cNvSpPr>
          <p:nvPr>
            <p:ph type="pic" idx="4"/>
          </p:nvPr>
        </p:nvSpPr>
        <p:spPr>
          <a:xfrm>
            <a:off x="1651807" y="2114424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1" name="Google Shape;41;p100"/>
          <p:cNvSpPr>
            <a:spLocks noGrp="1"/>
          </p:cNvSpPr>
          <p:nvPr>
            <p:ph type="pic" idx="5"/>
          </p:nvPr>
        </p:nvSpPr>
        <p:spPr>
          <a:xfrm>
            <a:off x="1651807" y="4381626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1"/>
          <p:cNvSpPr>
            <a:spLocks noGrp="1"/>
          </p:cNvSpPr>
          <p:nvPr>
            <p:ph type="pic" idx="2"/>
          </p:nvPr>
        </p:nvSpPr>
        <p:spPr>
          <a:xfrm>
            <a:off x="5861304" y="0"/>
            <a:ext cx="6330696" cy="31067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2"/>
          <p:cNvSpPr>
            <a:spLocks noGrp="1"/>
          </p:cNvSpPr>
          <p:nvPr>
            <p:ph type="pic" idx="2"/>
          </p:nvPr>
        </p:nvSpPr>
        <p:spPr>
          <a:xfrm>
            <a:off x="7909318" y="0"/>
            <a:ext cx="4282681" cy="685799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3"/>
          <p:cNvSpPr>
            <a:spLocks noGrp="1"/>
          </p:cNvSpPr>
          <p:nvPr>
            <p:ph type="pic" idx="2"/>
          </p:nvPr>
        </p:nvSpPr>
        <p:spPr>
          <a:xfrm>
            <a:off x="4206722" y="0"/>
            <a:ext cx="7985278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8" name="Google Shape;48;p103"/>
          <p:cNvSpPr>
            <a:spLocks noGrp="1"/>
          </p:cNvSpPr>
          <p:nvPr>
            <p:ph type="pic" idx="3"/>
          </p:nvPr>
        </p:nvSpPr>
        <p:spPr>
          <a:xfrm>
            <a:off x="4206722" y="3429000"/>
            <a:ext cx="398366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9" name="Google Shape;49;p103"/>
          <p:cNvSpPr>
            <a:spLocks noGrp="1"/>
          </p:cNvSpPr>
          <p:nvPr>
            <p:ph type="pic" idx="4"/>
          </p:nvPr>
        </p:nvSpPr>
        <p:spPr>
          <a:xfrm>
            <a:off x="8190386" y="3429000"/>
            <a:ext cx="400161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4"/>
          <p:cNvSpPr>
            <a:spLocks noGrp="1"/>
          </p:cNvSpPr>
          <p:nvPr>
            <p:ph type="pic" idx="2"/>
          </p:nvPr>
        </p:nvSpPr>
        <p:spPr>
          <a:xfrm>
            <a:off x="7967275" y="235246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2" name="Google Shape;52;p104"/>
          <p:cNvSpPr>
            <a:spLocks noGrp="1"/>
          </p:cNvSpPr>
          <p:nvPr>
            <p:ph type="pic" idx="3"/>
          </p:nvPr>
        </p:nvSpPr>
        <p:spPr>
          <a:xfrm>
            <a:off x="7967275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3" name="Google Shape;53;p104"/>
          <p:cNvSpPr>
            <a:spLocks noGrp="1"/>
          </p:cNvSpPr>
          <p:nvPr>
            <p:ph type="pic" idx="4"/>
          </p:nvPr>
        </p:nvSpPr>
        <p:spPr>
          <a:xfrm>
            <a:off x="4390790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4" name="Google Shape;54;p104"/>
          <p:cNvSpPr>
            <a:spLocks noGrp="1"/>
          </p:cNvSpPr>
          <p:nvPr>
            <p:ph type="pic" idx="5"/>
          </p:nvPr>
        </p:nvSpPr>
        <p:spPr>
          <a:xfrm>
            <a:off x="829679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5"/>
          <p:cNvSpPr>
            <a:spLocks noGrp="1"/>
          </p:cNvSpPr>
          <p:nvPr>
            <p:ph type="pic" idx="2"/>
          </p:nvPr>
        </p:nvSpPr>
        <p:spPr>
          <a:xfrm>
            <a:off x="577025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7" name="Google Shape;57;p105"/>
          <p:cNvSpPr>
            <a:spLocks noGrp="1"/>
          </p:cNvSpPr>
          <p:nvPr>
            <p:ph type="pic" idx="3"/>
          </p:nvPr>
        </p:nvSpPr>
        <p:spPr>
          <a:xfrm>
            <a:off x="4475630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8" name="Google Shape;58;p105"/>
          <p:cNvSpPr>
            <a:spLocks noGrp="1"/>
          </p:cNvSpPr>
          <p:nvPr>
            <p:ph type="pic" idx="4"/>
          </p:nvPr>
        </p:nvSpPr>
        <p:spPr>
          <a:xfrm>
            <a:off x="8367146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8"/>
          <p:cNvSpPr>
            <a:spLocks noGrp="1"/>
          </p:cNvSpPr>
          <p:nvPr>
            <p:ph type="pic" idx="2"/>
          </p:nvPr>
        </p:nvSpPr>
        <p:spPr>
          <a:xfrm>
            <a:off x="1055688" y="1154545"/>
            <a:ext cx="4024313" cy="454891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6"/>
          <p:cNvSpPr>
            <a:spLocks noGrp="1"/>
          </p:cNvSpPr>
          <p:nvPr>
            <p:ph type="pic" idx="2"/>
          </p:nvPr>
        </p:nvSpPr>
        <p:spPr>
          <a:xfrm>
            <a:off x="0" y="0"/>
            <a:ext cx="9027042" cy="6858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7"/>
          <p:cNvSpPr>
            <a:spLocks noGrp="1"/>
          </p:cNvSpPr>
          <p:nvPr>
            <p:ph type="pic" idx="2"/>
          </p:nvPr>
        </p:nvSpPr>
        <p:spPr>
          <a:xfrm>
            <a:off x="4597045" y="1435883"/>
            <a:ext cx="4007036" cy="400703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8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096000" cy="342899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9"/>
          <p:cNvSpPr>
            <a:spLocks noGrp="1"/>
          </p:cNvSpPr>
          <p:nvPr>
            <p:ph type="pic" idx="2"/>
          </p:nvPr>
        </p:nvSpPr>
        <p:spPr>
          <a:xfrm>
            <a:off x="7145823" y="1101438"/>
            <a:ext cx="3996355" cy="4655125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0"/>
          <p:cNvSpPr>
            <a:spLocks noGrp="1"/>
          </p:cNvSpPr>
          <p:nvPr>
            <p:ph type="pic" idx="2"/>
          </p:nvPr>
        </p:nvSpPr>
        <p:spPr>
          <a:xfrm>
            <a:off x="6095999" y="-1"/>
            <a:ext cx="6096000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1"/>
          <p:cNvSpPr>
            <a:spLocks noGrp="1"/>
          </p:cNvSpPr>
          <p:nvPr>
            <p:ph type="pic" idx="2"/>
          </p:nvPr>
        </p:nvSpPr>
        <p:spPr>
          <a:xfrm>
            <a:off x="6655981" y="0"/>
            <a:ext cx="5536019" cy="68558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2"/>
          <p:cNvSpPr>
            <a:spLocks noGrp="1"/>
          </p:cNvSpPr>
          <p:nvPr>
            <p:ph type="pic" idx="2"/>
          </p:nvPr>
        </p:nvSpPr>
        <p:spPr>
          <a:xfrm>
            <a:off x="-1" y="3429000"/>
            <a:ext cx="6096000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3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1999" cy="350981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4"/>
          <p:cNvSpPr>
            <a:spLocks noGrp="1"/>
          </p:cNvSpPr>
          <p:nvPr>
            <p:ph type="pic" idx="2"/>
          </p:nvPr>
        </p:nvSpPr>
        <p:spPr>
          <a:xfrm>
            <a:off x="0" y="831273"/>
            <a:ext cx="6852617" cy="3226225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0" y="-1"/>
            <a:ext cx="12191999" cy="331685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>
          <p15:clr>
            <a:srgbClr val="F26B43"/>
          </p15:clr>
        </p15:guide>
        <p15:guide id="4" pos="7680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665">
          <p15:clr>
            <a:srgbClr val="F26B43"/>
          </p15:clr>
        </p15:guide>
        <p15:guide id="8" pos="70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7E8A5-7039-7C69-C2C0-B0E22AC6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in a hospital&#10;&#10;Description automatically generated">
            <a:extLst>
              <a:ext uri="{FF2B5EF4-FFF2-40B4-BE49-F238E27FC236}">
                <a16:creationId xmlns:a16="http://schemas.microsoft.com/office/drawing/2014/main" id="{3F389676-CFFF-2264-6590-58CBB0032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62" t="1014" r="426" b="1014"/>
          <a:stretch/>
        </p:blipFill>
        <p:spPr>
          <a:xfrm>
            <a:off x="7587049" y="2"/>
            <a:ext cx="4604951" cy="31509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5E0782-2FB0-47B3-4000-278D2CF262E8}"/>
              </a:ext>
            </a:extLst>
          </p:cNvPr>
          <p:cNvSpPr txBox="1"/>
          <p:nvPr/>
        </p:nvSpPr>
        <p:spPr>
          <a:xfrm>
            <a:off x="726358" y="3429000"/>
            <a:ext cx="4035552" cy="3046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INCORPORATES PRIOR IMAGES</a:t>
            </a:r>
            <a:endParaRPr lang="en-US" sz="12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MammoScreen</a:t>
            </a:r>
            <a:r>
              <a:rPr lang="en-US" sz="1200" kern="0" baseline="300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®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the first AI technology to incorporate the patient's prior images into the algorithm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READS BOTH 2D AND 3D IMAGES</a:t>
            </a:r>
            <a:endParaRPr lang="en-US" sz="12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Other AI models can read 2D </a:t>
            </a: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3D images, but only </a:t>
            </a: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MammoScreen</a:t>
            </a:r>
            <a:r>
              <a:rPr lang="en-US" sz="1200" kern="0" baseline="300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®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can read </a:t>
            </a: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both</a:t>
            </a:r>
            <a:r>
              <a:rPr lang="en-US" sz="1200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creating the most comprehensive AI assistant on the market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HIGHLY EFFECTIVE SCORING SYSTEM</a:t>
            </a:r>
            <a:endParaRPr lang="en-US" sz="12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Calibrated scoring from 1-10 that maps from the lesion, to the breast, to the case; best-in-class marking display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AEE72F-B64A-8270-35F7-96A416DC3874}"/>
              </a:ext>
            </a:extLst>
          </p:cNvPr>
          <p:cNvSpPr txBox="1"/>
          <p:nvPr/>
        </p:nvSpPr>
        <p:spPr>
          <a:xfrm>
            <a:off x="5071872" y="3429000"/>
            <a:ext cx="4949952" cy="710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LEADS THE MARKET</a:t>
            </a:r>
            <a:endParaRPr lang="en-US" sz="12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MammoScreen</a:t>
            </a:r>
            <a:r>
              <a:rPr lang="en-US" sz="1200" kern="0" baseline="300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®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won the 2017 </a:t>
            </a:r>
            <a:r>
              <a:rPr lang="en-US" sz="1200" b="1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Mammography DREAM Challenge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outperforming over 1,000 global participants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logo on a black background&#10;&#10;Description automatically generated">
            <a:extLst>
              <a:ext uri="{FF2B5EF4-FFF2-40B4-BE49-F238E27FC236}">
                <a16:creationId xmlns:a16="http://schemas.microsoft.com/office/drawing/2014/main" id="{779AB323-C389-70F0-63B6-A7731E2D51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53" t="30856" r="14200" b="28684"/>
          <a:stretch/>
        </p:blipFill>
        <p:spPr>
          <a:xfrm>
            <a:off x="9858558" y="4693920"/>
            <a:ext cx="1955490" cy="877824"/>
          </a:xfrm>
          <a:prstGeom prst="rect">
            <a:avLst/>
          </a:prstGeom>
        </p:spPr>
      </p:pic>
      <p:pic>
        <p:nvPicPr>
          <p:cNvPr id="14" name="Picture 13" descr="A black background with pink dots with Marfa lights in the background&#10;&#10;Description automatically generated">
            <a:extLst>
              <a:ext uri="{FF2B5EF4-FFF2-40B4-BE49-F238E27FC236}">
                <a16:creationId xmlns:a16="http://schemas.microsoft.com/office/drawing/2014/main" id="{4B16D86D-376A-0B72-696A-C886F81CDB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59" t="38816" r="8337" b="38816"/>
          <a:stretch/>
        </p:blipFill>
        <p:spPr>
          <a:xfrm>
            <a:off x="9107424" y="5631181"/>
            <a:ext cx="2706624" cy="7215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BD31E7-7610-1E4A-C52A-4A8F12FD80B7}"/>
              </a:ext>
            </a:extLst>
          </p:cNvPr>
          <p:cNvSpPr txBox="1"/>
          <p:nvPr/>
        </p:nvSpPr>
        <p:spPr>
          <a:xfrm>
            <a:off x="5071872" y="4090647"/>
            <a:ext cx="3755136" cy="2444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Q4 2024, Hologic announced its selection to commercialize </a:t>
            </a: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MammoScreen</a:t>
            </a:r>
            <a:r>
              <a:rPr lang="en-US" sz="1200" kern="0" baseline="300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®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the backbone of </a:t>
            </a: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Hologic’s Genius AI Detection PRO Assistant</a:t>
            </a:r>
            <a:r>
              <a:rPr lang="en-US" sz="1200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further solidifying </a:t>
            </a: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Therapixel’s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recognized leadership in the category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March 2025, </a:t>
            </a:r>
            <a:r>
              <a:rPr lang="en-US" sz="1200" kern="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MammoScreen</a:t>
            </a:r>
            <a:r>
              <a:rPr lang="en-US" sz="1200" kern="0" baseline="300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®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was recognized with the </a:t>
            </a:r>
            <a:r>
              <a:rPr lang="en-US" sz="12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NextGen Tech Award</a:t>
            </a:r>
            <a:r>
              <a:rPr lang="en-US" sz="1200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 Radiology Business Management Association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9D8796-0287-3DEC-B195-A786488B83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9282"/>
          <a:stretch/>
        </p:blipFill>
        <p:spPr>
          <a:xfrm>
            <a:off x="344253" y="-111210"/>
            <a:ext cx="6865688" cy="2194557"/>
          </a:xfrm>
          <a:prstGeom prst="rect">
            <a:avLst/>
          </a:prstGeom>
        </p:spPr>
      </p:pic>
      <p:pic>
        <p:nvPicPr>
          <p:cNvPr id="3" name="Picture 2" descr="A black background with pink dots&#10;&#10;Description automatically generated">
            <a:extLst>
              <a:ext uri="{FF2B5EF4-FFF2-40B4-BE49-F238E27FC236}">
                <a16:creationId xmlns:a16="http://schemas.microsoft.com/office/drawing/2014/main" id="{6D95C086-21B1-A3DB-8D4B-6A9C72CF27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" t="13271" r="63737" b="52420"/>
          <a:stretch/>
        </p:blipFill>
        <p:spPr>
          <a:xfrm>
            <a:off x="5839968" y="1235988"/>
            <a:ext cx="6352032" cy="2285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1F69F5-A10E-9CC0-7282-21D96C8C5A65}"/>
              </a:ext>
            </a:extLst>
          </p:cNvPr>
          <p:cNvSpPr txBox="1"/>
          <p:nvPr/>
        </p:nvSpPr>
        <p:spPr>
          <a:xfrm>
            <a:off x="726358" y="2229954"/>
            <a:ext cx="62057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5"/>
                </a:solidFill>
                <a:latin typeface="Century Gothic" panose="020B0502020202020204" pitchFamily="34" charset="0"/>
              </a:rPr>
              <a:t>At Onsite Women’s Health, </a:t>
            </a:r>
            <a:r>
              <a:rPr lang="en-US" sz="1200" b="1" dirty="0">
                <a:solidFill>
                  <a:srgbClr val="674F80"/>
                </a:solidFill>
                <a:latin typeface="Century Gothic" panose="020B0502020202020204" pitchFamily="34" charset="0"/>
              </a:rPr>
              <a:t>every mammogram includes </a:t>
            </a:r>
            <a:r>
              <a:rPr lang="en-US" sz="1200" b="1" dirty="0" err="1">
                <a:solidFill>
                  <a:schemeClr val="bg2"/>
                </a:solidFill>
                <a:latin typeface="Century Gothic" panose="020B0502020202020204" pitchFamily="34" charset="0"/>
              </a:rPr>
              <a:t>MammoScreen</a:t>
            </a:r>
            <a:r>
              <a:rPr lang="en-US" sz="1200" b="1" dirty="0">
                <a:solidFill>
                  <a:schemeClr val="bg2"/>
                </a:solidFill>
                <a:latin typeface="Century Gothic" panose="020B0502020202020204" pitchFamily="34" charset="0"/>
              </a:rPr>
              <a:t>® AI software</a:t>
            </a:r>
            <a:r>
              <a:rPr lang="en-US" sz="1200" dirty="0">
                <a:solidFill>
                  <a:schemeClr val="accent5"/>
                </a:solidFill>
                <a:latin typeface="Century Gothic" panose="020B0502020202020204" pitchFamily="34" charset="0"/>
              </a:rPr>
              <a:t>, empowering Onsite radiologists with AI-driven insights to support earlier and more accurate breast cancer detection. This advanced technology acts as a second set of expert eyes, helping to identify cancers sooner and reduce false positives—so your patients can have greater peace of mind.</a:t>
            </a:r>
          </a:p>
        </p:txBody>
      </p:sp>
    </p:spTree>
    <p:extLst>
      <p:ext uri="{BB962C8B-B14F-4D97-AF65-F5344CB8AC3E}">
        <p14:creationId xmlns:p14="http://schemas.microsoft.com/office/powerpoint/2010/main" val="2548590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BED8-9D3F-B3E4-CECB-84A4FEC9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black background with pink dots&#10;&#10;Description automatically generated">
            <a:extLst>
              <a:ext uri="{FF2B5EF4-FFF2-40B4-BE49-F238E27FC236}">
                <a16:creationId xmlns:a16="http://schemas.microsoft.com/office/drawing/2014/main" id="{569DB32F-9701-7707-DD6E-B389CBD7E2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3271" r="63737" b="52420"/>
          <a:stretch/>
        </p:blipFill>
        <p:spPr>
          <a:xfrm>
            <a:off x="5379301" y="198858"/>
            <a:ext cx="6812699" cy="2451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2F1300-A0AD-B25A-6745-733CCA297F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6079" y="357671"/>
            <a:ext cx="7237245" cy="2356865"/>
          </a:xfrm>
          <a:prstGeom prst="rect">
            <a:avLst/>
          </a:prstGeom>
        </p:spPr>
      </p:pic>
      <p:sp>
        <p:nvSpPr>
          <p:cNvPr id="5" name="Round Single Corner Rectangle 4">
            <a:extLst>
              <a:ext uri="{FF2B5EF4-FFF2-40B4-BE49-F238E27FC236}">
                <a16:creationId xmlns:a16="http://schemas.microsoft.com/office/drawing/2014/main" id="{698FAC95-2AE1-BB11-FE1B-8BA88771C4F1}"/>
              </a:ext>
            </a:extLst>
          </p:cNvPr>
          <p:cNvSpPr/>
          <p:nvPr/>
        </p:nvSpPr>
        <p:spPr>
          <a:xfrm>
            <a:off x="0" y="2973363"/>
            <a:ext cx="11692128" cy="3773424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BC56B3-4A0C-921D-A45F-901BB7317A27}"/>
              </a:ext>
            </a:extLst>
          </p:cNvPr>
          <p:cNvSpPr/>
          <p:nvPr/>
        </p:nvSpPr>
        <p:spPr>
          <a:xfrm>
            <a:off x="0" y="4034067"/>
            <a:ext cx="11692128" cy="28359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07AA26-4748-A831-A80D-64F42A886F61}"/>
              </a:ext>
            </a:extLst>
          </p:cNvPr>
          <p:cNvSpPr txBox="1"/>
          <p:nvPr/>
        </p:nvSpPr>
        <p:spPr>
          <a:xfrm>
            <a:off x="1183735" y="3405908"/>
            <a:ext cx="10113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Helvetica" pitchFamily="2" charset="0"/>
              </a:rPr>
              <a:t>WITH THE EXPERTISE OF THE RADIOLOGIST AND MAMMOSCREEN®, WE CAN:</a:t>
            </a:r>
            <a:endParaRPr lang="en-US" sz="18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pic>
        <p:nvPicPr>
          <p:cNvPr id="17" name="Picture 16" descr="A computer screen with a screen showing a variety of images&#10;&#10;Description automatically generated with medium confidence">
            <a:extLst>
              <a:ext uri="{FF2B5EF4-FFF2-40B4-BE49-F238E27FC236}">
                <a16:creationId xmlns:a16="http://schemas.microsoft.com/office/drawing/2014/main" id="{E05D0130-E488-6D7D-6045-44C2E63C2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5531" y="569952"/>
            <a:ext cx="4975296" cy="27127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12B8AAA-0F1A-A94A-6818-DF033A3DAA6F}"/>
              </a:ext>
            </a:extLst>
          </p:cNvPr>
          <p:cNvSpPr txBox="1"/>
          <p:nvPr/>
        </p:nvSpPr>
        <p:spPr>
          <a:xfrm>
            <a:off x="380175" y="4537958"/>
            <a:ext cx="2855510" cy="285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 MORE breast cancers</a:t>
            </a:r>
            <a:endParaRPr lang="en-US" sz="1200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650099-52D1-45BC-E4D0-337D4743B6C2}"/>
              </a:ext>
            </a:extLst>
          </p:cNvPr>
          <p:cNvSpPr txBox="1"/>
          <p:nvPr/>
        </p:nvSpPr>
        <p:spPr>
          <a:xfrm>
            <a:off x="732454" y="5410617"/>
            <a:ext cx="2150954" cy="498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Increase in overall cancer detection rate**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55B0F1-9D1F-586A-26D9-2EE7F28AF7B8}"/>
              </a:ext>
            </a:extLst>
          </p:cNvPr>
          <p:cNvSpPr txBox="1"/>
          <p:nvPr/>
        </p:nvSpPr>
        <p:spPr>
          <a:xfrm>
            <a:off x="810411" y="4737663"/>
            <a:ext cx="1995039" cy="736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12%</a:t>
            </a:r>
            <a:endParaRPr lang="en-US" sz="40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C0FA45-C6EC-9CBA-DF16-AA0C5CADECDF}"/>
              </a:ext>
            </a:extLst>
          </p:cNvPr>
          <p:cNvSpPr txBox="1"/>
          <p:nvPr/>
        </p:nvSpPr>
        <p:spPr>
          <a:xfrm>
            <a:off x="4010666" y="4537958"/>
            <a:ext cx="2855510" cy="285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 breast cancers EARLIER</a:t>
            </a:r>
            <a:endParaRPr lang="en-US" sz="1200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31F9AF-B7DC-5C77-0A9B-0E8150800356}"/>
              </a:ext>
            </a:extLst>
          </p:cNvPr>
          <p:cNvSpPr txBox="1"/>
          <p:nvPr/>
        </p:nvSpPr>
        <p:spPr>
          <a:xfrm>
            <a:off x="3560998" y="5410617"/>
            <a:ext cx="2150954" cy="498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Cancers detected </a:t>
            </a:r>
            <a:b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year earlier*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DF3513-6D6E-BD4E-FD37-442605948620}"/>
              </a:ext>
            </a:extLst>
          </p:cNvPr>
          <p:cNvSpPr txBox="1"/>
          <p:nvPr/>
        </p:nvSpPr>
        <p:spPr>
          <a:xfrm>
            <a:off x="3638955" y="4737663"/>
            <a:ext cx="1995039" cy="736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42%</a:t>
            </a:r>
            <a:endParaRPr lang="en-US" sz="40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0B9904-C74A-A02A-E6BB-16857C8C2D46}"/>
              </a:ext>
            </a:extLst>
          </p:cNvPr>
          <p:cNvSpPr txBox="1"/>
          <p:nvPr/>
        </p:nvSpPr>
        <p:spPr>
          <a:xfrm>
            <a:off x="5164891" y="5410617"/>
            <a:ext cx="2150954" cy="498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Cancers detected</a:t>
            </a:r>
            <a:b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years earlier**</a:t>
            </a:r>
            <a:endParaRPr lang="en-US" sz="1200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BE0565-9752-4530-CFFD-EDFDF146362A}"/>
              </a:ext>
            </a:extLst>
          </p:cNvPr>
          <p:cNvSpPr txBox="1"/>
          <p:nvPr/>
        </p:nvSpPr>
        <p:spPr>
          <a:xfrm>
            <a:off x="5242848" y="4737663"/>
            <a:ext cx="1995039" cy="736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39%</a:t>
            </a:r>
            <a:endParaRPr lang="en-US" sz="40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E244CD-2195-AF25-E2C6-2309963A378E}"/>
              </a:ext>
            </a:extLst>
          </p:cNvPr>
          <p:cNvSpPr txBox="1"/>
          <p:nvPr/>
        </p:nvSpPr>
        <p:spPr>
          <a:xfrm>
            <a:off x="7836732" y="4537958"/>
            <a:ext cx="3106737" cy="285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 breast cancers more EFFICIENTLY</a:t>
            </a:r>
            <a:endParaRPr lang="en-US" sz="1200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3BA31C-5418-E5DE-C202-92F3B6948C5F}"/>
              </a:ext>
            </a:extLst>
          </p:cNvPr>
          <p:cNvSpPr txBox="1"/>
          <p:nvPr/>
        </p:nvSpPr>
        <p:spPr>
          <a:xfrm>
            <a:off x="8383077" y="4737663"/>
            <a:ext cx="1995039" cy="736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solidFill>
                  <a:srgbClr val="674F8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11%</a:t>
            </a:r>
            <a:endParaRPr lang="en-US" sz="4000" kern="100" dirty="0">
              <a:solidFill>
                <a:srgbClr val="674F8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C000B6-CCD1-380F-98BA-94346323BF33}"/>
              </a:ext>
            </a:extLst>
          </p:cNvPr>
          <p:cNvSpPr txBox="1"/>
          <p:nvPr/>
        </p:nvSpPr>
        <p:spPr>
          <a:xfrm>
            <a:off x="7702117" y="5410617"/>
            <a:ext cx="3594882" cy="498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Decrease in patient recall rate as a whole**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chemeClr val="accent5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Recall rates will vary by Radiologist</a:t>
            </a:r>
            <a:endParaRPr lang="en-US" sz="1200" i="1" kern="100" dirty="0">
              <a:solidFill>
                <a:schemeClr val="accent5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9999F4-12F8-52B9-1D9F-47136FA61AC0}"/>
              </a:ext>
            </a:extLst>
          </p:cNvPr>
          <p:cNvSpPr txBox="1"/>
          <p:nvPr/>
        </p:nvSpPr>
        <p:spPr>
          <a:xfrm>
            <a:off x="732454" y="6181073"/>
            <a:ext cx="5479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</a:rPr>
              <a:t>*</a:t>
            </a:r>
            <a:r>
              <a:rPr lang="en-US" sz="900" dirty="0" err="1">
                <a:solidFill>
                  <a:schemeClr val="accent5"/>
                </a:solidFill>
                <a:effectLst/>
                <a:latin typeface="Century Gothic" panose="020B0502020202020204" pitchFamily="34" charset="0"/>
              </a:rPr>
              <a:t>S.Pacilè</a:t>
            </a:r>
            <a:r>
              <a:rPr lang="en-US" sz="9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</a:rPr>
              <a:t>, et al., (2022, November). A Novel Approach for the Evaluation of Artificial Intelligence on Consecutive Screening Mammograms. [conference presentation]. RSNA 2022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834472-1EED-6184-3B41-7848A4E44D59}"/>
              </a:ext>
            </a:extLst>
          </p:cNvPr>
          <p:cNvSpPr txBox="1"/>
          <p:nvPr/>
        </p:nvSpPr>
        <p:spPr>
          <a:xfrm>
            <a:off x="6472571" y="6181073"/>
            <a:ext cx="4549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accent5"/>
                </a:solidFill>
                <a:effectLst/>
                <a:latin typeface="Century Gothic" panose="020B0502020202020204" pitchFamily="34" charset="0"/>
              </a:rPr>
              <a:t>** Data on file from the most recent MRMC study, conducted for the latest 510(k) clearance [K240301]</a:t>
            </a:r>
          </a:p>
        </p:txBody>
      </p:sp>
    </p:spTree>
    <p:extLst>
      <p:ext uri="{BB962C8B-B14F-4D97-AF65-F5344CB8AC3E}">
        <p14:creationId xmlns:p14="http://schemas.microsoft.com/office/powerpoint/2010/main" val="19837112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WH">
      <a:dk1>
        <a:srgbClr val="664F80"/>
      </a:dk1>
      <a:lt1>
        <a:srgbClr val="FFFFFF"/>
      </a:lt1>
      <a:dk2>
        <a:srgbClr val="664F80"/>
      </a:dk2>
      <a:lt2>
        <a:srgbClr val="9F8EB6"/>
      </a:lt2>
      <a:accent1>
        <a:srgbClr val="FDAFAF"/>
      </a:accent1>
      <a:accent2>
        <a:srgbClr val="F0E3D9"/>
      </a:accent2>
      <a:accent3>
        <a:srgbClr val="90B76B"/>
      </a:accent3>
      <a:accent4>
        <a:srgbClr val="C8D9AC"/>
      </a:accent4>
      <a:accent5>
        <a:srgbClr val="5D6060"/>
      </a:accent5>
      <a:accent6>
        <a:srgbClr val="8EB769"/>
      </a:accent6>
      <a:hlink>
        <a:srgbClr val="001AF6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332</Words>
  <Application>Microsoft Office PowerPoint</Application>
  <PresentationFormat>Widescreen</PresentationFormat>
  <Paragraphs>31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Century Gothic</vt:lpstr>
      <vt:lpstr>Helvetica</vt:lpstr>
      <vt:lpstr>Arial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wowok prast</dc:creator>
  <cp:lastModifiedBy>Callie Flack</cp:lastModifiedBy>
  <cp:revision>10</cp:revision>
  <dcterms:created xsi:type="dcterms:W3CDTF">2021-07-19T06:46:56Z</dcterms:created>
  <dcterms:modified xsi:type="dcterms:W3CDTF">2025-05-20T18:56:53Z</dcterms:modified>
</cp:coreProperties>
</file>