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7"/>
  </p:notesMasterIdLst>
  <p:sldIdLst>
    <p:sldId id="328" r:id="rId5"/>
    <p:sldId id="466" r:id="rId6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546721B-E801-BEA9-F74D-D3C199577564}" name="Blake B" initials="BB" userId="S::benton.blake@titans.easternflorida.edu::f0fddf4b-eb0e-40be-b80b-881a14138809" providerId="AD"/>
  <p188:author id="{37811F27-F2E8-DD2D-967F-357FBF200996}" name="Callie Flack" initials="CF" userId="1cfd455512a56b53" providerId="Windows Live"/>
  <p188:author id="{033CFB7B-04E2-4865-2D09-18C7AA87080F}" name="Matt Dubnik" initials="MD" userId="8bce5fff1e6ec7a3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lie Plummer" initials="JP" lastIdx="1" clrIdx="0">
    <p:extLst>
      <p:ext uri="{19B8F6BF-5375-455C-9EA6-DF929625EA0E}">
        <p15:presenceInfo xmlns:p15="http://schemas.microsoft.com/office/powerpoint/2012/main" userId="S-1-5-21-2149206281-3905877076-3548886344-450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1B0"/>
    <a:srgbClr val="C8D8AD"/>
    <a:srgbClr val="674F80"/>
    <a:srgbClr val="90B76C"/>
    <a:srgbClr val="A99AB7"/>
    <a:srgbClr val="674E80"/>
    <a:srgbClr val="F8F1ED"/>
    <a:srgbClr val="F0E4DA"/>
    <a:srgbClr val="A08E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6304A8-8723-824B-B558-17A6131EE792}" v="1" dt="2026-07-17T20:13:50.7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138" autoAdjust="0"/>
    <p:restoredTop sz="96386" autoAdjust="0"/>
  </p:normalViewPr>
  <p:slideViewPr>
    <p:cSldViewPr snapToGrid="0">
      <p:cViewPr varScale="1">
        <p:scale>
          <a:sx n="97" d="100"/>
          <a:sy n="97" d="100"/>
        </p:scale>
        <p:origin x="168" y="8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CB2AD65-EAEB-F646-8D93-080B1E5C1FD5}" type="datetimeFigureOut">
              <a:rPr lang="en-US" smtClean="0"/>
              <a:t>7/17/26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41BCB28-8DB1-B443-BB5C-093E5E984F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890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1BCB28-8DB1-B443-BB5C-093E5E984FE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912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F91BACAA-B433-3747-971E-3DB13251096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605254" y="800455"/>
            <a:ext cx="2562162" cy="2562162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889" t="6450" r="-5236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41D97E-0858-7647-84CE-7B43723624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7859" y="2220331"/>
            <a:ext cx="4876800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2DC75-7B3C-2546-A131-80F76EE9CD5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97859" y="4987085"/>
            <a:ext cx="4917141" cy="499315"/>
          </a:xfrm>
        </p:spPr>
        <p:txBody>
          <a:bodyPr>
            <a:normAutofit/>
          </a:bodyPr>
          <a:lstStyle>
            <a:lvl1pPr marL="0" indent="0" algn="l">
              <a:buNone/>
              <a:defRPr sz="1800" b="1" i="0">
                <a:solidFill>
                  <a:schemeClr val="accent2"/>
                </a:solidFill>
                <a:latin typeface="Century Gothic" panose="020B0502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146F55-9905-4249-8056-63DE04458E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7859" y="5681701"/>
            <a:ext cx="27432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/>
              <a:t>June 15, 2022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3477B6DD-3444-B747-BE6E-22F6B989EE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29361" y="1353809"/>
            <a:ext cx="5941346" cy="5574249"/>
          </a:xfrm>
          <a:custGeom>
            <a:avLst/>
            <a:gdLst>
              <a:gd name="connsiteX0" fmla="*/ 989032 w 5934075"/>
              <a:gd name="connsiteY0" fmla="*/ 0 h 6257925"/>
              <a:gd name="connsiteX1" fmla="*/ 5934075 w 5934075"/>
              <a:gd name="connsiteY1" fmla="*/ 0 h 6257925"/>
              <a:gd name="connsiteX2" fmla="*/ 5934075 w 5934075"/>
              <a:gd name="connsiteY2" fmla="*/ 0 h 6257925"/>
              <a:gd name="connsiteX3" fmla="*/ 5934075 w 5934075"/>
              <a:gd name="connsiteY3" fmla="*/ 5268893 h 6257925"/>
              <a:gd name="connsiteX4" fmla="*/ 4945043 w 5934075"/>
              <a:gd name="connsiteY4" fmla="*/ 6257925 h 6257925"/>
              <a:gd name="connsiteX5" fmla="*/ 0 w 5934075"/>
              <a:gd name="connsiteY5" fmla="*/ 6257925 h 6257925"/>
              <a:gd name="connsiteX6" fmla="*/ 0 w 5934075"/>
              <a:gd name="connsiteY6" fmla="*/ 6257925 h 6257925"/>
              <a:gd name="connsiteX7" fmla="*/ 0 w 5934075"/>
              <a:gd name="connsiteY7" fmla="*/ 989032 h 6257925"/>
              <a:gd name="connsiteX8" fmla="*/ 989032 w 5934075"/>
              <a:gd name="connsiteY8" fmla="*/ 0 h 6257925"/>
              <a:gd name="connsiteX0" fmla="*/ 989032 w 6185092"/>
              <a:gd name="connsiteY0" fmla="*/ 0 h 6257925"/>
              <a:gd name="connsiteX1" fmla="*/ 5934075 w 6185092"/>
              <a:gd name="connsiteY1" fmla="*/ 0 h 6257925"/>
              <a:gd name="connsiteX2" fmla="*/ 5934075 w 6185092"/>
              <a:gd name="connsiteY2" fmla="*/ 0 h 6257925"/>
              <a:gd name="connsiteX3" fmla="*/ 5934075 w 6185092"/>
              <a:gd name="connsiteY3" fmla="*/ 5268893 h 6257925"/>
              <a:gd name="connsiteX4" fmla="*/ 5945168 w 6185092"/>
              <a:gd name="connsiteY4" fmla="*/ 6257925 h 6257925"/>
              <a:gd name="connsiteX5" fmla="*/ 0 w 6185092"/>
              <a:gd name="connsiteY5" fmla="*/ 6257925 h 6257925"/>
              <a:gd name="connsiteX6" fmla="*/ 0 w 6185092"/>
              <a:gd name="connsiteY6" fmla="*/ 6257925 h 6257925"/>
              <a:gd name="connsiteX7" fmla="*/ 0 w 6185092"/>
              <a:gd name="connsiteY7" fmla="*/ 989032 h 6257925"/>
              <a:gd name="connsiteX8" fmla="*/ 989032 w 6185092"/>
              <a:gd name="connsiteY8" fmla="*/ 0 h 6257925"/>
              <a:gd name="connsiteX0" fmla="*/ 989032 w 5945168"/>
              <a:gd name="connsiteY0" fmla="*/ 0 h 6257925"/>
              <a:gd name="connsiteX1" fmla="*/ 5934075 w 5945168"/>
              <a:gd name="connsiteY1" fmla="*/ 0 h 6257925"/>
              <a:gd name="connsiteX2" fmla="*/ 5934075 w 5945168"/>
              <a:gd name="connsiteY2" fmla="*/ 0 h 6257925"/>
              <a:gd name="connsiteX3" fmla="*/ 5945168 w 5945168"/>
              <a:gd name="connsiteY3" fmla="*/ 6257925 h 6257925"/>
              <a:gd name="connsiteX4" fmla="*/ 0 w 5945168"/>
              <a:gd name="connsiteY4" fmla="*/ 6257925 h 6257925"/>
              <a:gd name="connsiteX5" fmla="*/ 0 w 5945168"/>
              <a:gd name="connsiteY5" fmla="*/ 6257925 h 6257925"/>
              <a:gd name="connsiteX6" fmla="*/ 0 w 5945168"/>
              <a:gd name="connsiteY6" fmla="*/ 989032 h 6257925"/>
              <a:gd name="connsiteX7" fmla="*/ 989032 w 5945168"/>
              <a:gd name="connsiteY7" fmla="*/ 0 h 6257925"/>
              <a:gd name="connsiteX0" fmla="*/ 989032 w 5934927"/>
              <a:gd name="connsiteY0" fmla="*/ 0 h 6257925"/>
              <a:gd name="connsiteX1" fmla="*/ 5934075 w 5934927"/>
              <a:gd name="connsiteY1" fmla="*/ 0 h 6257925"/>
              <a:gd name="connsiteX2" fmla="*/ 5934075 w 5934927"/>
              <a:gd name="connsiteY2" fmla="*/ 0 h 6257925"/>
              <a:gd name="connsiteX3" fmla="*/ 5931721 w 5934927"/>
              <a:gd name="connsiteY3" fmla="*/ 4469466 h 6257925"/>
              <a:gd name="connsiteX4" fmla="*/ 0 w 5934927"/>
              <a:gd name="connsiteY4" fmla="*/ 6257925 h 6257925"/>
              <a:gd name="connsiteX5" fmla="*/ 0 w 5934927"/>
              <a:gd name="connsiteY5" fmla="*/ 6257925 h 6257925"/>
              <a:gd name="connsiteX6" fmla="*/ 0 w 5934927"/>
              <a:gd name="connsiteY6" fmla="*/ 989032 h 6257925"/>
              <a:gd name="connsiteX7" fmla="*/ 989032 w 5934927"/>
              <a:gd name="connsiteY7" fmla="*/ 0 h 6257925"/>
              <a:gd name="connsiteX0" fmla="*/ 989032 w 5934927"/>
              <a:gd name="connsiteY0" fmla="*/ 0 h 6257925"/>
              <a:gd name="connsiteX1" fmla="*/ 5934075 w 5934927"/>
              <a:gd name="connsiteY1" fmla="*/ 0 h 6257925"/>
              <a:gd name="connsiteX2" fmla="*/ 5934075 w 5934927"/>
              <a:gd name="connsiteY2" fmla="*/ 0 h 6257925"/>
              <a:gd name="connsiteX3" fmla="*/ 5931721 w 5934927"/>
              <a:gd name="connsiteY3" fmla="*/ 4469466 h 6257925"/>
              <a:gd name="connsiteX4" fmla="*/ 0 w 5934927"/>
              <a:gd name="connsiteY4" fmla="*/ 6257925 h 6257925"/>
              <a:gd name="connsiteX5" fmla="*/ 0 w 5934927"/>
              <a:gd name="connsiteY5" fmla="*/ 4563596 h 6257925"/>
              <a:gd name="connsiteX6" fmla="*/ 0 w 5934927"/>
              <a:gd name="connsiteY6" fmla="*/ 989032 h 6257925"/>
              <a:gd name="connsiteX7" fmla="*/ 989032 w 5934927"/>
              <a:gd name="connsiteY7" fmla="*/ 0 h 6257925"/>
              <a:gd name="connsiteX0" fmla="*/ 0 w 5934927"/>
              <a:gd name="connsiteY0" fmla="*/ 6257925 h 6349365"/>
              <a:gd name="connsiteX1" fmla="*/ 0 w 5934927"/>
              <a:gd name="connsiteY1" fmla="*/ 4563596 h 6349365"/>
              <a:gd name="connsiteX2" fmla="*/ 0 w 5934927"/>
              <a:gd name="connsiteY2" fmla="*/ 989032 h 6349365"/>
              <a:gd name="connsiteX3" fmla="*/ 989032 w 5934927"/>
              <a:gd name="connsiteY3" fmla="*/ 0 h 6349365"/>
              <a:gd name="connsiteX4" fmla="*/ 5934075 w 5934927"/>
              <a:gd name="connsiteY4" fmla="*/ 0 h 6349365"/>
              <a:gd name="connsiteX5" fmla="*/ 5934075 w 5934927"/>
              <a:gd name="connsiteY5" fmla="*/ 0 h 6349365"/>
              <a:gd name="connsiteX6" fmla="*/ 5931721 w 5934927"/>
              <a:gd name="connsiteY6" fmla="*/ 4469466 h 6349365"/>
              <a:gd name="connsiteX7" fmla="*/ 91440 w 5934927"/>
              <a:gd name="connsiteY7" fmla="*/ 6349365 h 6349365"/>
              <a:gd name="connsiteX0" fmla="*/ 0 w 5934927"/>
              <a:gd name="connsiteY0" fmla="*/ 6257925 h 6257925"/>
              <a:gd name="connsiteX1" fmla="*/ 0 w 5934927"/>
              <a:gd name="connsiteY1" fmla="*/ 4563596 h 6257925"/>
              <a:gd name="connsiteX2" fmla="*/ 0 w 5934927"/>
              <a:gd name="connsiteY2" fmla="*/ 989032 h 6257925"/>
              <a:gd name="connsiteX3" fmla="*/ 989032 w 5934927"/>
              <a:gd name="connsiteY3" fmla="*/ 0 h 6257925"/>
              <a:gd name="connsiteX4" fmla="*/ 5934075 w 5934927"/>
              <a:gd name="connsiteY4" fmla="*/ 0 h 6257925"/>
              <a:gd name="connsiteX5" fmla="*/ 5934075 w 5934927"/>
              <a:gd name="connsiteY5" fmla="*/ 0 h 6257925"/>
              <a:gd name="connsiteX6" fmla="*/ 5931721 w 5934927"/>
              <a:gd name="connsiteY6" fmla="*/ 4469466 h 6257925"/>
              <a:gd name="connsiteX0" fmla="*/ 0 w 5934927"/>
              <a:gd name="connsiteY0" fmla="*/ 4563596 h 4563596"/>
              <a:gd name="connsiteX1" fmla="*/ 0 w 5934927"/>
              <a:gd name="connsiteY1" fmla="*/ 989032 h 4563596"/>
              <a:gd name="connsiteX2" fmla="*/ 989032 w 5934927"/>
              <a:gd name="connsiteY2" fmla="*/ 0 h 4563596"/>
              <a:gd name="connsiteX3" fmla="*/ 5934075 w 5934927"/>
              <a:gd name="connsiteY3" fmla="*/ 0 h 4563596"/>
              <a:gd name="connsiteX4" fmla="*/ 5934075 w 5934927"/>
              <a:gd name="connsiteY4" fmla="*/ 0 h 4563596"/>
              <a:gd name="connsiteX5" fmla="*/ 5931721 w 5934927"/>
              <a:gd name="connsiteY5" fmla="*/ 4469466 h 4563596"/>
              <a:gd name="connsiteX0" fmla="*/ 0 w 5934927"/>
              <a:gd name="connsiteY0" fmla="*/ 4563596 h 4563596"/>
              <a:gd name="connsiteX1" fmla="*/ 0 w 5934927"/>
              <a:gd name="connsiteY1" fmla="*/ 989032 h 4563596"/>
              <a:gd name="connsiteX2" fmla="*/ 989032 w 5934927"/>
              <a:gd name="connsiteY2" fmla="*/ 0 h 4563596"/>
              <a:gd name="connsiteX3" fmla="*/ 5934075 w 5934927"/>
              <a:gd name="connsiteY3" fmla="*/ 0 h 4563596"/>
              <a:gd name="connsiteX4" fmla="*/ 5934075 w 5934927"/>
              <a:gd name="connsiteY4" fmla="*/ 0 h 4563596"/>
              <a:gd name="connsiteX5" fmla="*/ 5931721 w 5934927"/>
              <a:gd name="connsiteY5" fmla="*/ 4469466 h 4563596"/>
              <a:gd name="connsiteX6" fmla="*/ 0 w 5934927"/>
              <a:gd name="connsiteY6" fmla="*/ 4563596 h 4563596"/>
              <a:gd name="connsiteX0" fmla="*/ 0 w 5934927"/>
              <a:gd name="connsiteY0" fmla="*/ 4563596 h 4590490"/>
              <a:gd name="connsiteX1" fmla="*/ 0 w 5934927"/>
              <a:gd name="connsiteY1" fmla="*/ 989032 h 4590490"/>
              <a:gd name="connsiteX2" fmla="*/ 989032 w 5934927"/>
              <a:gd name="connsiteY2" fmla="*/ 0 h 4590490"/>
              <a:gd name="connsiteX3" fmla="*/ 5934075 w 5934927"/>
              <a:gd name="connsiteY3" fmla="*/ 0 h 4590490"/>
              <a:gd name="connsiteX4" fmla="*/ 5934075 w 5934927"/>
              <a:gd name="connsiteY4" fmla="*/ 0 h 4590490"/>
              <a:gd name="connsiteX5" fmla="*/ 5931721 w 5934927"/>
              <a:gd name="connsiteY5" fmla="*/ 4590490 h 4590490"/>
              <a:gd name="connsiteX6" fmla="*/ 0 w 5934927"/>
              <a:gd name="connsiteY6" fmla="*/ 4563596 h 4590490"/>
              <a:gd name="connsiteX0" fmla="*/ 0 w 5934927"/>
              <a:gd name="connsiteY0" fmla="*/ 5574249 h 5574249"/>
              <a:gd name="connsiteX1" fmla="*/ 0 w 5934927"/>
              <a:gd name="connsiteY1" fmla="*/ 989032 h 5574249"/>
              <a:gd name="connsiteX2" fmla="*/ 989032 w 5934927"/>
              <a:gd name="connsiteY2" fmla="*/ 0 h 5574249"/>
              <a:gd name="connsiteX3" fmla="*/ 5934075 w 5934927"/>
              <a:gd name="connsiteY3" fmla="*/ 0 h 5574249"/>
              <a:gd name="connsiteX4" fmla="*/ 5934075 w 5934927"/>
              <a:gd name="connsiteY4" fmla="*/ 0 h 5574249"/>
              <a:gd name="connsiteX5" fmla="*/ 5931721 w 5934927"/>
              <a:gd name="connsiteY5" fmla="*/ 4590490 h 5574249"/>
              <a:gd name="connsiteX6" fmla="*/ 0 w 5934927"/>
              <a:gd name="connsiteY6" fmla="*/ 5574249 h 5574249"/>
              <a:gd name="connsiteX0" fmla="*/ 0 w 5941346"/>
              <a:gd name="connsiteY0" fmla="*/ 5574249 h 5574249"/>
              <a:gd name="connsiteX1" fmla="*/ 0 w 5941346"/>
              <a:gd name="connsiteY1" fmla="*/ 989032 h 5574249"/>
              <a:gd name="connsiteX2" fmla="*/ 989032 w 5941346"/>
              <a:gd name="connsiteY2" fmla="*/ 0 h 5574249"/>
              <a:gd name="connsiteX3" fmla="*/ 5934075 w 5941346"/>
              <a:gd name="connsiteY3" fmla="*/ 0 h 5574249"/>
              <a:gd name="connsiteX4" fmla="*/ 5934075 w 5941346"/>
              <a:gd name="connsiteY4" fmla="*/ 0 h 5574249"/>
              <a:gd name="connsiteX5" fmla="*/ 5941346 w 5941346"/>
              <a:gd name="connsiteY5" fmla="*/ 5562642 h 5574249"/>
              <a:gd name="connsiteX6" fmla="*/ 0 w 5941346"/>
              <a:gd name="connsiteY6" fmla="*/ 5574249 h 5574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41346" h="5574249">
                <a:moveTo>
                  <a:pt x="0" y="5574249"/>
                </a:moveTo>
                <a:lnTo>
                  <a:pt x="0" y="989032"/>
                </a:lnTo>
                <a:cubicBezTo>
                  <a:pt x="0" y="442805"/>
                  <a:pt x="442805" y="0"/>
                  <a:pt x="989032" y="0"/>
                </a:cubicBezTo>
                <a:lnTo>
                  <a:pt x="5934075" y="0"/>
                </a:lnTo>
                <a:lnTo>
                  <a:pt x="5934075" y="0"/>
                </a:lnTo>
                <a:cubicBezTo>
                  <a:pt x="5937773" y="2085975"/>
                  <a:pt x="5937648" y="3476667"/>
                  <a:pt x="5941346" y="5562642"/>
                </a:cubicBezTo>
                <a:lnTo>
                  <a:pt x="0" y="5574249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80EF08EE-9B0B-4546-98B1-8D92131E3E88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798108" y="4768225"/>
            <a:ext cx="2228850" cy="53228"/>
          </a:xfrm>
          <a:solidFill>
            <a:schemeClr val="accent3"/>
          </a:soli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EBF227CE-AF04-BF43-80C4-74AAEB8D7EF9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0722" y="934403"/>
            <a:ext cx="3693319" cy="2703195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-2788" b="-278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E1B4F79-9F47-C85C-5FD2-4A4209043693}"/>
              </a:ext>
            </a:extLst>
          </p:cNvPr>
          <p:cNvSpPr/>
          <p:nvPr userDrawn="1"/>
        </p:nvSpPr>
        <p:spPr>
          <a:xfrm>
            <a:off x="9994272" y="286890"/>
            <a:ext cx="178927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000" err="1">
                <a:solidFill>
                  <a:schemeClr val="accent3"/>
                </a:solidFill>
                <a:effectLst/>
                <a:latin typeface="Century Gothic" panose="020B0502020202020204" pitchFamily="34" charset="0"/>
              </a:rPr>
              <a:t>onsitewomenshealth.com</a:t>
            </a:r>
            <a:endParaRPr lang="en-US" sz="1000">
              <a:solidFill>
                <a:schemeClr val="accent3"/>
              </a:solidFill>
              <a:effectLst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0857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7017A-497C-C547-A9E3-46362E0D822C}"/>
              </a:ext>
            </a:extLst>
          </p:cNvPr>
          <p:cNvSpPr/>
          <p:nvPr userDrawn="1"/>
        </p:nvSpPr>
        <p:spPr>
          <a:xfrm>
            <a:off x="2" y="0"/>
            <a:ext cx="12191998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0">
                <a:schemeClr val="tx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4E420208-E4D9-2248-9761-5C0F94CF8586}"/>
              </a:ext>
            </a:extLst>
          </p:cNvPr>
          <p:cNvSpPr/>
          <p:nvPr userDrawn="1"/>
        </p:nvSpPr>
        <p:spPr>
          <a:xfrm rot="5400000">
            <a:off x="-13267" y="13266"/>
            <a:ext cx="3408217" cy="3381685"/>
          </a:xfrm>
          <a:custGeom>
            <a:avLst/>
            <a:gdLst>
              <a:gd name="connsiteX0" fmla="*/ 4894117 w 4894117"/>
              <a:gd name="connsiteY0" fmla="*/ 3493943 h 4856017"/>
              <a:gd name="connsiteX1" fmla="*/ 4619546 w 4894117"/>
              <a:gd name="connsiteY1" fmla="*/ 4853944 h 4856017"/>
              <a:gd name="connsiteX2" fmla="*/ 4618548 w 4894117"/>
              <a:gd name="connsiteY2" fmla="*/ 4856017 h 4856017"/>
              <a:gd name="connsiteX3" fmla="*/ 2824306 w 4894117"/>
              <a:gd name="connsiteY3" fmla="*/ 4856017 h 4856017"/>
              <a:gd name="connsiteX4" fmla="*/ 2922050 w 4894117"/>
              <a:gd name="connsiteY4" fmla="*/ 4748471 h 4856017"/>
              <a:gd name="connsiteX5" fmla="*/ 3372414 w 4894117"/>
              <a:gd name="connsiteY5" fmla="*/ 3493943 h 4856017"/>
              <a:gd name="connsiteX6" fmla="*/ 1400174 w 4894117"/>
              <a:gd name="connsiteY6" fmla="*/ 1521703 h 4856017"/>
              <a:gd name="connsiteX7" fmla="*/ 5590 w 4894117"/>
              <a:gd name="connsiteY7" fmla="*/ 2099359 h 4856017"/>
              <a:gd name="connsiteX8" fmla="*/ 0 w 4894117"/>
              <a:gd name="connsiteY8" fmla="*/ 2105510 h 4856017"/>
              <a:gd name="connsiteX9" fmla="*/ 0 w 4894117"/>
              <a:gd name="connsiteY9" fmla="*/ 293923 h 4856017"/>
              <a:gd name="connsiteX10" fmla="*/ 40173 w 4894117"/>
              <a:gd name="connsiteY10" fmla="*/ 274571 h 4856017"/>
              <a:gd name="connsiteX11" fmla="*/ 1400173 w 4894117"/>
              <a:gd name="connsiteY11" fmla="*/ 0 h 4856017"/>
              <a:gd name="connsiteX12" fmla="*/ 4894117 w 4894117"/>
              <a:gd name="connsiteY12" fmla="*/ 3493943 h 4856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894117" h="4856017">
                <a:moveTo>
                  <a:pt x="4894117" y="3493943"/>
                </a:moveTo>
                <a:cubicBezTo>
                  <a:pt x="4894117" y="3976356"/>
                  <a:pt x="4796349" y="4435934"/>
                  <a:pt x="4619546" y="4853944"/>
                </a:cubicBezTo>
                <a:lnTo>
                  <a:pt x="4618548" y="4856017"/>
                </a:lnTo>
                <a:lnTo>
                  <a:pt x="2824306" y="4856017"/>
                </a:lnTo>
                <a:lnTo>
                  <a:pt x="2922050" y="4748471"/>
                </a:lnTo>
                <a:cubicBezTo>
                  <a:pt x="3203402" y="4407551"/>
                  <a:pt x="3372414" y="3970485"/>
                  <a:pt x="3372414" y="3493943"/>
                </a:cubicBezTo>
                <a:cubicBezTo>
                  <a:pt x="3372414" y="2404705"/>
                  <a:pt x="2489412" y="1521703"/>
                  <a:pt x="1400174" y="1521703"/>
                </a:cubicBezTo>
                <a:cubicBezTo>
                  <a:pt x="855555" y="1521703"/>
                  <a:pt x="362495" y="1742453"/>
                  <a:pt x="5590" y="2099359"/>
                </a:cubicBezTo>
                <a:lnTo>
                  <a:pt x="0" y="2105510"/>
                </a:lnTo>
                <a:lnTo>
                  <a:pt x="0" y="293923"/>
                </a:lnTo>
                <a:lnTo>
                  <a:pt x="40173" y="274571"/>
                </a:lnTo>
                <a:cubicBezTo>
                  <a:pt x="458183" y="97768"/>
                  <a:pt x="917760" y="0"/>
                  <a:pt x="1400173" y="0"/>
                </a:cubicBezTo>
                <a:cubicBezTo>
                  <a:pt x="3329825" y="0"/>
                  <a:pt x="4894117" y="1564292"/>
                  <a:pt x="4894117" y="3493943"/>
                </a:cubicBezTo>
                <a:close/>
              </a:path>
            </a:pathLst>
          </a:custGeom>
          <a:gradFill>
            <a:gsLst>
              <a:gs pos="100000">
                <a:schemeClr val="accent2">
                  <a:alpha val="24925"/>
                </a:schemeClr>
              </a:gs>
              <a:gs pos="0">
                <a:schemeClr val="tx2">
                  <a:alpha val="48803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EE4AC3D-83C9-F041-B267-864705474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8688" y="2634200"/>
            <a:ext cx="7486650" cy="2994233"/>
          </a:xfrm>
        </p:spPr>
        <p:txBody>
          <a:bodyPr anchor="b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B17CFC3-1E09-C54B-5BB1-08D436CA3D02}"/>
              </a:ext>
            </a:extLst>
          </p:cNvPr>
          <p:cNvSpPr/>
          <p:nvPr userDrawn="1"/>
        </p:nvSpPr>
        <p:spPr>
          <a:xfrm>
            <a:off x="9994272" y="286890"/>
            <a:ext cx="178927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000" err="1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onsitewomenshealth.com</a:t>
            </a:r>
            <a:endParaRPr lang="en-US" sz="1000"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232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7017A-497C-C547-A9E3-46362E0D822C}"/>
              </a:ext>
            </a:extLst>
          </p:cNvPr>
          <p:cNvSpPr/>
          <p:nvPr userDrawn="1"/>
        </p:nvSpPr>
        <p:spPr>
          <a:xfrm>
            <a:off x="2" y="0"/>
            <a:ext cx="12191998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0">
                <a:schemeClr val="tx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AD8BA4B-90F2-2047-A570-A965224D0A04}"/>
              </a:ext>
            </a:extLst>
          </p:cNvPr>
          <p:cNvSpPr/>
          <p:nvPr userDrawn="1"/>
        </p:nvSpPr>
        <p:spPr>
          <a:xfrm rot="16200000">
            <a:off x="6033836" y="699835"/>
            <a:ext cx="6182229" cy="6134101"/>
          </a:xfrm>
          <a:custGeom>
            <a:avLst/>
            <a:gdLst>
              <a:gd name="connsiteX0" fmla="*/ 4894117 w 4894117"/>
              <a:gd name="connsiteY0" fmla="*/ 3493943 h 4856017"/>
              <a:gd name="connsiteX1" fmla="*/ 4619546 w 4894117"/>
              <a:gd name="connsiteY1" fmla="*/ 4853944 h 4856017"/>
              <a:gd name="connsiteX2" fmla="*/ 4618548 w 4894117"/>
              <a:gd name="connsiteY2" fmla="*/ 4856017 h 4856017"/>
              <a:gd name="connsiteX3" fmla="*/ 2824306 w 4894117"/>
              <a:gd name="connsiteY3" fmla="*/ 4856017 h 4856017"/>
              <a:gd name="connsiteX4" fmla="*/ 2922050 w 4894117"/>
              <a:gd name="connsiteY4" fmla="*/ 4748471 h 4856017"/>
              <a:gd name="connsiteX5" fmla="*/ 3372414 w 4894117"/>
              <a:gd name="connsiteY5" fmla="*/ 3493943 h 4856017"/>
              <a:gd name="connsiteX6" fmla="*/ 1400174 w 4894117"/>
              <a:gd name="connsiteY6" fmla="*/ 1521703 h 4856017"/>
              <a:gd name="connsiteX7" fmla="*/ 5590 w 4894117"/>
              <a:gd name="connsiteY7" fmla="*/ 2099359 h 4856017"/>
              <a:gd name="connsiteX8" fmla="*/ 0 w 4894117"/>
              <a:gd name="connsiteY8" fmla="*/ 2105510 h 4856017"/>
              <a:gd name="connsiteX9" fmla="*/ 0 w 4894117"/>
              <a:gd name="connsiteY9" fmla="*/ 293923 h 4856017"/>
              <a:gd name="connsiteX10" fmla="*/ 40173 w 4894117"/>
              <a:gd name="connsiteY10" fmla="*/ 274571 h 4856017"/>
              <a:gd name="connsiteX11" fmla="*/ 1400173 w 4894117"/>
              <a:gd name="connsiteY11" fmla="*/ 0 h 4856017"/>
              <a:gd name="connsiteX12" fmla="*/ 4894117 w 4894117"/>
              <a:gd name="connsiteY12" fmla="*/ 3493943 h 4856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894117" h="4856017">
                <a:moveTo>
                  <a:pt x="4894117" y="3493943"/>
                </a:moveTo>
                <a:cubicBezTo>
                  <a:pt x="4894117" y="3976356"/>
                  <a:pt x="4796349" y="4435934"/>
                  <a:pt x="4619546" y="4853944"/>
                </a:cubicBezTo>
                <a:lnTo>
                  <a:pt x="4618548" y="4856017"/>
                </a:lnTo>
                <a:lnTo>
                  <a:pt x="2824306" y="4856017"/>
                </a:lnTo>
                <a:lnTo>
                  <a:pt x="2922050" y="4748471"/>
                </a:lnTo>
                <a:cubicBezTo>
                  <a:pt x="3203402" y="4407551"/>
                  <a:pt x="3372414" y="3970485"/>
                  <a:pt x="3372414" y="3493943"/>
                </a:cubicBezTo>
                <a:cubicBezTo>
                  <a:pt x="3372414" y="2404705"/>
                  <a:pt x="2489412" y="1521703"/>
                  <a:pt x="1400174" y="1521703"/>
                </a:cubicBezTo>
                <a:cubicBezTo>
                  <a:pt x="855555" y="1521703"/>
                  <a:pt x="362495" y="1742453"/>
                  <a:pt x="5590" y="2099359"/>
                </a:cubicBezTo>
                <a:lnTo>
                  <a:pt x="0" y="2105510"/>
                </a:lnTo>
                <a:lnTo>
                  <a:pt x="0" y="293923"/>
                </a:lnTo>
                <a:lnTo>
                  <a:pt x="40173" y="274571"/>
                </a:lnTo>
                <a:cubicBezTo>
                  <a:pt x="458183" y="97768"/>
                  <a:pt x="917760" y="0"/>
                  <a:pt x="1400173" y="0"/>
                </a:cubicBezTo>
                <a:cubicBezTo>
                  <a:pt x="3329825" y="0"/>
                  <a:pt x="4894117" y="1564292"/>
                  <a:pt x="4894117" y="3493943"/>
                </a:cubicBezTo>
                <a:close/>
              </a:path>
            </a:pathLst>
          </a:custGeom>
          <a:gradFill>
            <a:gsLst>
              <a:gs pos="100000">
                <a:schemeClr val="accent2">
                  <a:alpha val="44668"/>
                </a:schemeClr>
              </a:gs>
              <a:gs pos="0">
                <a:schemeClr val="tx2">
                  <a:alpha val="52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4E420208-E4D9-2248-9761-5C0F94CF8586}"/>
              </a:ext>
            </a:extLst>
          </p:cNvPr>
          <p:cNvSpPr/>
          <p:nvPr userDrawn="1"/>
        </p:nvSpPr>
        <p:spPr>
          <a:xfrm rot="5400000">
            <a:off x="-8408" y="8408"/>
            <a:ext cx="2159940" cy="2143126"/>
          </a:xfrm>
          <a:custGeom>
            <a:avLst/>
            <a:gdLst>
              <a:gd name="connsiteX0" fmla="*/ 4894117 w 4894117"/>
              <a:gd name="connsiteY0" fmla="*/ 3493943 h 4856017"/>
              <a:gd name="connsiteX1" fmla="*/ 4619546 w 4894117"/>
              <a:gd name="connsiteY1" fmla="*/ 4853944 h 4856017"/>
              <a:gd name="connsiteX2" fmla="*/ 4618548 w 4894117"/>
              <a:gd name="connsiteY2" fmla="*/ 4856017 h 4856017"/>
              <a:gd name="connsiteX3" fmla="*/ 2824306 w 4894117"/>
              <a:gd name="connsiteY3" fmla="*/ 4856017 h 4856017"/>
              <a:gd name="connsiteX4" fmla="*/ 2922050 w 4894117"/>
              <a:gd name="connsiteY4" fmla="*/ 4748471 h 4856017"/>
              <a:gd name="connsiteX5" fmla="*/ 3372414 w 4894117"/>
              <a:gd name="connsiteY5" fmla="*/ 3493943 h 4856017"/>
              <a:gd name="connsiteX6" fmla="*/ 1400174 w 4894117"/>
              <a:gd name="connsiteY6" fmla="*/ 1521703 h 4856017"/>
              <a:gd name="connsiteX7" fmla="*/ 5590 w 4894117"/>
              <a:gd name="connsiteY7" fmla="*/ 2099359 h 4856017"/>
              <a:gd name="connsiteX8" fmla="*/ 0 w 4894117"/>
              <a:gd name="connsiteY8" fmla="*/ 2105510 h 4856017"/>
              <a:gd name="connsiteX9" fmla="*/ 0 w 4894117"/>
              <a:gd name="connsiteY9" fmla="*/ 293923 h 4856017"/>
              <a:gd name="connsiteX10" fmla="*/ 40173 w 4894117"/>
              <a:gd name="connsiteY10" fmla="*/ 274571 h 4856017"/>
              <a:gd name="connsiteX11" fmla="*/ 1400173 w 4894117"/>
              <a:gd name="connsiteY11" fmla="*/ 0 h 4856017"/>
              <a:gd name="connsiteX12" fmla="*/ 4894117 w 4894117"/>
              <a:gd name="connsiteY12" fmla="*/ 3493943 h 4856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894117" h="4856017">
                <a:moveTo>
                  <a:pt x="4894117" y="3493943"/>
                </a:moveTo>
                <a:cubicBezTo>
                  <a:pt x="4894117" y="3976356"/>
                  <a:pt x="4796349" y="4435934"/>
                  <a:pt x="4619546" y="4853944"/>
                </a:cubicBezTo>
                <a:lnTo>
                  <a:pt x="4618548" y="4856017"/>
                </a:lnTo>
                <a:lnTo>
                  <a:pt x="2824306" y="4856017"/>
                </a:lnTo>
                <a:lnTo>
                  <a:pt x="2922050" y="4748471"/>
                </a:lnTo>
                <a:cubicBezTo>
                  <a:pt x="3203402" y="4407551"/>
                  <a:pt x="3372414" y="3970485"/>
                  <a:pt x="3372414" y="3493943"/>
                </a:cubicBezTo>
                <a:cubicBezTo>
                  <a:pt x="3372414" y="2404705"/>
                  <a:pt x="2489412" y="1521703"/>
                  <a:pt x="1400174" y="1521703"/>
                </a:cubicBezTo>
                <a:cubicBezTo>
                  <a:pt x="855555" y="1521703"/>
                  <a:pt x="362495" y="1742453"/>
                  <a:pt x="5590" y="2099359"/>
                </a:cubicBezTo>
                <a:lnTo>
                  <a:pt x="0" y="2105510"/>
                </a:lnTo>
                <a:lnTo>
                  <a:pt x="0" y="293923"/>
                </a:lnTo>
                <a:lnTo>
                  <a:pt x="40173" y="274571"/>
                </a:lnTo>
                <a:cubicBezTo>
                  <a:pt x="458183" y="97768"/>
                  <a:pt x="917760" y="0"/>
                  <a:pt x="1400173" y="0"/>
                </a:cubicBezTo>
                <a:cubicBezTo>
                  <a:pt x="3329825" y="0"/>
                  <a:pt x="4894117" y="1564292"/>
                  <a:pt x="4894117" y="3493943"/>
                </a:cubicBezTo>
                <a:close/>
              </a:path>
            </a:pathLst>
          </a:custGeom>
          <a:gradFill>
            <a:gsLst>
              <a:gs pos="100000">
                <a:schemeClr val="accent2">
                  <a:alpha val="0"/>
                </a:schemeClr>
              </a:gs>
              <a:gs pos="0">
                <a:schemeClr val="tx2">
                  <a:alpha val="51181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EE4AC3D-83C9-F041-B267-864705474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8688" y="2634200"/>
            <a:ext cx="7486650" cy="2994233"/>
          </a:xfrm>
        </p:spPr>
        <p:txBody>
          <a:bodyPr anchor="b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0A291EE-AA23-1C47-5605-B3F2970C6899}"/>
              </a:ext>
            </a:extLst>
          </p:cNvPr>
          <p:cNvSpPr/>
          <p:nvPr userDrawn="1"/>
        </p:nvSpPr>
        <p:spPr>
          <a:xfrm>
            <a:off x="9994272" y="286890"/>
            <a:ext cx="178927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000" err="1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onsitewomenshealth.com</a:t>
            </a:r>
            <a:endParaRPr lang="en-US" sz="1000"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12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Op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itle 2">
            <a:extLst>
              <a:ext uri="{FF2B5EF4-FFF2-40B4-BE49-F238E27FC236}">
                <a16:creationId xmlns:a16="http://schemas.microsoft.com/office/drawing/2014/main" id="{00023FA3-DCA6-2149-B387-15FECFFE9A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5022" y="5358560"/>
            <a:ext cx="4917141" cy="499315"/>
          </a:xfrm>
        </p:spPr>
        <p:txBody>
          <a:bodyPr>
            <a:normAutofit/>
          </a:bodyPr>
          <a:lstStyle>
            <a:lvl1pPr marL="0" indent="0" algn="l">
              <a:buNone/>
              <a:defRPr sz="1800" b="1" i="0">
                <a:solidFill>
                  <a:schemeClr val="accent2"/>
                </a:solidFill>
                <a:latin typeface="Century Gothic" panose="020B0502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95753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68D9C3-EE35-2247-B3B5-5C6C9F7409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353" y="596132"/>
            <a:ext cx="11161295" cy="578150"/>
          </a:xfrm>
        </p:spPr>
        <p:txBody>
          <a:bodyPr anchor="t"/>
          <a:lstStyle/>
          <a:p>
            <a:r>
              <a:rPr lang="en-US"/>
              <a:t>Agenda Option 3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FF26C04-0ED0-9541-9EDF-CED273C616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237" t="23471" r="26896" b="22470"/>
          <a:stretch/>
        </p:blipFill>
        <p:spPr>
          <a:xfrm>
            <a:off x="11237955" y="187459"/>
            <a:ext cx="538087" cy="50098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55B7213-0020-A64E-8B9C-DB38F3281404}"/>
              </a:ext>
            </a:extLst>
          </p:cNvPr>
          <p:cNvCxnSpPr>
            <a:cxnSpLocks/>
          </p:cNvCxnSpPr>
          <p:nvPr userDrawn="1"/>
        </p:nvCxnSpPr>
        <p:spPr>
          <a:xfrm flipH="1">
            <a:off x="510139" y="437949"/>
            <a:ext cx="10530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tx2">
                    <a:alpha val="0"/>
                  </a:schemeClr>
                </a:gs>
                <a:gs pos="0">
                  <a:schemeClr val="tx2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Freeform 40">
            <a:extLst>
              <a:ext uri="{FF2B5EF4-FFF2-40B4-BE49-F238E27FC236}">
                <a16:creationId xmlns:a16="http://schemas.microsoft.com/office/drawing/2014/main" id="{8F2E0D77-2B19-B54A-AE99-4684EA9CA4E0}"/>
              </a:ext>
            </a:extLst>
          </p:cNvPr>
          <p:cNvSpPr/>
          <p:nvPr userDrawn="1"/>
        </p:nvSpPr>
        <p:spPr>
          <a:xfrm rot="16200000">
            <a:off x="7316934" y="1982934"/>
            <a:ext cx="4894117" cy="4856017"/>
          </a:xfrm>
          <a:custGeom>
            <a:avLst/>
            <a:gdLst>
              <a:gd name="connsiteX0" fmla="*/ 4894117 w 4894117"/>
              <a:gd name="connsiteY0" fmla="*/ 3493943 h 4856017"/>
              <a:gd name="connsiteX1" fmla="*/ 4619546 w 4894117"/>
              <a:gd name="connsiteY1" fmla="*/ 4853944 h 4856017"/>
              <a:gd name="connsiteX2" fmla="*/ 4618548 w 4894117"/>
              <a:gd name="connsiteY2" fmla="*/ 4856017 h 4856017"/>
              <a:gd name="connsiteX3" fmla="*/ 2824306 w 4894117"/>
              <a:gd name="connsiteY3" fmla="*/ 4856017 h 4856017"/>
              <a:gd name="connsiteX4" fmla="*/ 2922050 w 4894117"/>
              <a:gd name="connsiteY4" fmla="*/ 4748471 h 4856017"/>
              <a:gd name="connsiteX5" fmla="*/ 3372414 w 4894117"/>
              <a:gd name="connsiteY5" fmla="*/ 3493943 h 4856017"/>
              <a:gd name="connsiteX6" fmla="*/ 1400174 w 4894117"/>
              <a:gd name="connsiteY6" fmla="*/ 1521703 h 4856017"/>
              <a:gd name="connsiteX7" fmla="*/ 5590 w 4894117"/>
              <a:gd name="connsiteY7" fmla="*/ 2099359 h 4856017"/>
              <a:gd name="connsiteX8" fmla="*/ 0 w 4894117"/>
              <a:gd name="connsiteY8" fmla="*/ 2105510 h 4856017"/>
              <a:gd name="connsiteX9" fmla="*/ 0 w 4894117"/>
              <a:gd name="connsiteY9" fmla="*/ 293923 h 4856017"/>
              <a:gd name="connsiteX10" fmla="*/ 40173 w 4894117"/>
              <a:gd name="connsiteY10" fmla="*/ 274571 h 4856017"/>
              <a:gd name="connsiteX11" fmla="*/ 1400173 w 4894117"/>
              <a:gd name="connsiteY11" fmla="*/ 0 h 4856017"/>
              <a:gd name="connsiteX12" fmla="*/ 4894117 w 4894117"/>
              <a:gd name="connsiteY12" fmla="*/ 3493943 h 4856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894117" h="4856017">
                <a:moveTo>
                  <a:pt x="4894117" y="3493943"/>
                </a:moveTo>
                <a:cubicBezTo>
                  <a:pt x="4894117" y="3976356"/>
                  <a:pt x="4796349" y="4435934"/>
                  <a:pt x="4619546" y="4853944"/>
                </a:cubicBezTo>
                <a:lnTo>
                  <a:pt x="4618548" y="4856017"/>
                </a:lnTo>
                <a:lnTo>
                  <a:pt x="2824306" y="4856017"/>
                </a:lnTo>
                <a:lnTo>
                  <a:pt x="2922050" y="4748471"/>
                </a:lnTo>
                <a:cubicBezTo>
                  <a:pt x="3203402" y="4407551"/>
                  <a:pt x="3372414" y="3970485"/>
                  <a:pt x="3372414" y="3493943"/>
                </a:cubicBezTo>
                <a:cubicBezTo>
                  <a:pt x="3372414" y="2404705"/>
                  <a:pt x="2489412" y="1521703"/>
                  <a:pt x="1400174" y="1521703"/>
                </a:cubicBezTo>
                <a:cubicBezTo>
                  <a:pt x="855555" y="1521703"/>
                  <a:pt x="362495" y="1742453"/>
                  <a:pt x="5590" y="2099359"/>
                </a:cubicBezTo>
                <a:lnTo>
                  <a:pt x="0" y="2105510"/>
                </a:lnTo>
                <a:lnTo>
                  <a:pt x="0" y="293923"/>
                </a:lnTo>
                <a:lnTo>
                  <a:pt x="40173" y="274571"/>
                </a:lnTo>
                <a:cubicBezTo>
                  <a:pt x="458183" y="97768"/>
                  <a:pt x="917760" y="0"/>
                  <a:pt x="1400173" y="0"/>
                </a:cubicBezTo>
                <a:cubicBezTo>
                  <a:pt x="3329825" y="0"/>
                  <a:pt x="4894117" y="1564292"/>
                  <a:pt x="4894117" y="3493943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AF68CF3D-A5BA-07B5-6090-3540890FD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2926" y="6356350"/>
            <a:ext cx="4114800" cy="365125"/>
          </a:xfrm>
        </p:spPr>
        <p:txBody>
          <a:bodyPr/>
          <a:lstStyle>
            <a:lvl1pPr algn="l">
              <a:defRPr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6" name="Slide Number Placeholder 5">
            <a:extLst>
              <a:ext uri="{FF2B5EF4-FFF2-40B4-BE49-F238E27FC236}">
                <a16:creationId xmlns:a16="http://schemas.microsoft.com/office/drawing/2014/main" id="{489F4A6E-D8EB-9E11-EBDC-A5D7BE50D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47484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1EABD607-F6C2-FB40-BC87-F653D9ECFE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223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9927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D322F3F-5DF8-7F46-BE89-D278DEB78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353" y="365126"/>
            <a:ext cx="11161295" cy="71290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50E57A-29DB-AB4B-B86F-2FA6ED142D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353" y="1405288"/>
            <a:ext cx="11161295" cy="4771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5DF890-B993-8244-9BA2-36E59008BE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094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June 15, 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DA880A-CD75-A746-956A-CD6DF52188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4A8D31-0472-6844-9B3E-B0D530D525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47484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1EABD607-F6C2-FB40-BC87-F653D9ECFE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460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6" r:id="rId2"/>
    <p:sldLayoutId id="2147483687" r:id="rId3"/>
    <p:sldLayoutId id="2147483688" r:id="rId4"/>
    <p:sldLayoutId id="2147483665" r:id="rId5"/>
    <p:sldLayoutId id="2147483692" r:id="rId6"/>
  </p:sldLayoutIdLst>
  <p:hf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1" i="0" kern="1200">
          <a:solidFill>
            <a:schemeClr val="accent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12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12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hyperlink" Target="https://app.smartsheet.com/sheets/5v9wgcFV54FG5qxFCp9v5MWRmjGGVw9wVp63pRm1?view=gri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10691F3-06CD-6338-60CB-5A70903866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092" t="27263" r="8661" b="25034"/>
          <a:stretch>
            <a:fillRect/>
          </a:stretch>
        </p:blipFill>
        <p:spPr>
          <a:xfrm>
            <a:off x="3788499" y="5395980"/>
            <a:ext cx="4615003" cy="107066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BE962D3-27C4-3D9A-2673-6BAD41B57843}"/>
              </a:ext>
            </a:extLst>
          </p:cNvPr>
          <p:cNvSpPr txBox="1"/>
          <p:nvPr/>
        </p:nvSpPr>
        <p:spPr>
          <a:xfrm>
            <a:off x="5101648" y="5605089"/>
            <a:ext cx="1988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Kick Off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73797FD-CB45-BF72-B449-1105DB938F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9456" y="1537332"/>
            <a:ext cx="8733088" cy="349323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3F8ABC5-EF26-4276-64C4-A67E286512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8902" y="718362"/>
            <a:ext cx="2074197" cy="907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921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urple circle with black background&#10;&#10;Description automatically generated">
            <a:extLst>
              <a:ext uri="{FF2B5EF4-FFF2-40B4-BE49-F238E27FC236}">
                <a16:creationId xmlns:a16="http://schemas.microsoft.com/office/drawing/2014/main" id="{CBF25073-3E81-2AAC-EDB4-94B40E5DA6F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5000"/>
          </a:blip>
          <a:stretch>
            <a:fillRect/>
          </a:stretch>
        </p:blipFill>
        <p:spPr>
          <a:xfrm rot="18839416">
            <a:off x="8405951" y="-2747430"/>
            <a:ext cx="6217319" cy="6197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DC8D99B-0C6E-DF48-A8B2-2BA5F5FE4D9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6522" y="596900"/>
            <a:ext cx="4879818" cy="577850"/>
          </a:xfrm>
        </p:spPr>
        <p:txBody>
          <a:bodyPr>
            <a:normAutofit/>
          </a:bodyPr>
          <a:lstStyle/>
          <a:p>
            <a:r>
              <a:rPr lang="en-US" dirty="0"/>
              <a:t>Camp </a:t>
            </a:r>
            <a:r>
              <a:rPr lang="en-US" dirty="0" err="1"/>
              <a:t>Mammo</a:t>
            </a:r>
            <a:r>
              <a:rPr lang="en-US" dirty="0"/>
              <a:t> </a:t>
            </a:r>
            <a:r>
              <a:rPr lang="en-US" b="0" dirty="0"/>
              <a:t>|</a:t>
            </a:r>
            <a:r>
              <a:rPr lang="en-US" dirty="0"/>
              <a:t> </a:t>
            </a:r>
            <a:r>
              <a:rPr lang="en-US" b="0" dirty="0"/>
              <a:t>Instructions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589CF6-DDAE-4577-82C0-02594F62E316}"/>
              </a:ext>
            </a:extLst>
          </p:cNvPr>
          <p:cNvSpPr txBox="1"/>
          <p:nvPr/>
        </p:nvSpPr>
        <p:spPr>
          <a:xfrm>
            <a:off x="515351" y="1226881"/>
            <a:ext cx="9122635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Light" panose="020B0004020202020204" pitchFamily="34" charset="0"/>
              </a:rPr>
              <a:t>We are kicking off 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ptos Light" panose="020B0004020202020204" pitchFamily="34" charset="0"/>
              </a:rPr>
              <a:t>Camp Mammo 2026! 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Light" panose="020B0004020202020204" pitchFamily="34" charset="0"/>
              </a:rPr>
              <a:t>Before we start, we have a few quick items to share and setup instructions: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Light" panose="020B0004020202020204" pitchFamily="34" charset="0"/>
              </a:rPr>
              <a:t>Camp Mammo will run from July 15 – September 16, 2026</a:t>
            </a:r>
            <a:endParaRPr lang="en-US" sz="1400" baseline="30000" dirty="0">
              <a:solidFill>
                <a:schemeClr val="tx1">
                  <a:lumMod val="65000"/>
                  <a:lumOff val="35000"/>
                </a:schemeClr>
              </a:solidFill>
              <a:latin typeface="Aptos Light" panose="020B00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Light" panose="020B0004020202020204" pitchFamily="34" charset="0"/>
              </a:rPr>
              <a:t>The raffle to select the winners will take place shortly after the closing date (please see the supporting documentation for details)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Light" panose="020B0004020202020204" pitchFamily="34" charset="0"/>
              </a:rPr>
              <a:t>In order to track participation by event, we ask that you fill out the rows for your centers in Smartsheet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Light" panose="020B00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Light" panose="020B0004020202020204" pitchFamily="34" charset="0"/>
              </a:rPr>
              <a:t>.  As the screenshot below shows, please indicate the events your center will be participating in using the dropdown selections, and provide any relevant notes.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ptos Light" panose="020B00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ptos Light" panose="020B00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ptos Light" panose="020B00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ptos Light" panose="020B00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D0BA57-0ACD-4130-A355-ADF78B69A3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627" y="3402081"/>
            <a:ext cx="10646833" cy="16901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B0513D5-3AA8-4DFF-B7D6-9908D60B683C}"/>
              </a:ext>
            </a:extLst>
          </p:cNvPr>
          <p:cNvSpPr txBox="1"/>
          <p:nvPr/>
        </p:nvSpPr>
        <p:spPr>
          <a:xfrm>
            <a:off x="515351" y="5509680"/>
            <a:ext cx="89334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Light" panose="020B0004020202020204" pitchFamily="34" charset="0"/>
              </a:rPr>
              <a:t>If one of your centers is participating in either the Patient Capture (i.e. The Daily Work) or the Patient Recapture (i.e. Phone-a-thon) initiatives, we ask that they upload any compliance sheets used for patient tracking / follow ups directly to the center’s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 Light" panose="020B0004020202020204" pitchFamily="34" charset="0"/>
              </a:rPr>
              <a:t>SiteShares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Light" panose="020B0004020202020204" pitchFamily="34" charset="0"/>
              </a:rPr>
              <a:t> folder on the network.  Each center folder will have a subfolder labeled “Camp Mammo Documentation” – simply upload any relevant files here.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333769-6D13-34AB-C8AC-E1320D952D46}"/>
              </a:ext>
            </a:extLst>
          </p:cNvPr>
          <p:cNvSpPr txBox="1"/>
          <p:nvPr/>
        </p:nvSpPr>
        <p:spPr>
          <a:xfrm>
            <a:off x="11795760" y="47396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endParaRPr lang="en-US" dirty="0">
              <a:latin typeface="Sofia Pro" pitchFamily="2" charset="0"/>
            </a:endParaRPr>
          </a:p>
        </p:txBody>
      </p:sp>
      <p:pic>
        <p:nvPicPr>
          <p:cNvPr id="12" name="Google Shape;389;p16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10D50403-AE72-FA2B-A840-819C0DC2AB62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33325" t="28246" r="32666" b="28809"/>
          <a:stretch/>
        </p:blipFill>
        <p:spPr>
          <a:xfrm>
            <a:off x="11534110" y="6250757"/>
            <a:ext cx="371886" cy="3628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26085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nsite Women's Health">
      <a:dk1>
        <a:srgbClr val="000000"/>
      </a:dk1>
      <a:lt1>
        <a:srgbClr val="FFFFFF"/>
      </a:lt1>
      <a:dk2>
        <a:srgbClr val="674E80"/>
      </a:dk2>
      <a:lt2>
        <a:srgbClr val="F8F0EC"/>
      </a:lt2>
      <a:accent1>
        <a:srgbClr val="674E80"/>
      </a:accent1>
      <a:accent2>
        <a:srgbClr val="A08DB6"/>
      </a:accent2>
      <a:accent3>
        <a:srgbClr val="90B66B"/>
      </a:accent3>
      <a:accent4>
        <a:srgbClr val="C7D7AC"/>
      </a:accent4>
      <a:accent5>
        <a:srgbClr val="F0E3D9"/>
      </a:accent5>
      <a:accent6>
        <a:srgbClr val="FFB0B0"/>
      </a:accent6>
      <a:hlink>
        <a:srgbClr val="90B66B"/>
      </a:hlink>
      <a:folHlink>
        <a:srgbClr val="C7D7A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l">
          <a:defRPr dirty="0" smtClean="0">
            <a:latin typeface="Sofia Pro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4bd03ad-c31b-4e3f-b2cf-78bb48fedf40">
      <Terms xmlns="http://schemas.microsoft.com/office/infopath/2007/PartnerControls"/>
    </lcf76f155ced4ddcb4097134ff3c332f>
    <TaxCatchAll xmlns="8116b37a-5bf3-4333-bc26-0752170c26ed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C1F7D1AA9BF543AE9CB5159916C89B" ma:contentTypeVersion="11" ma:contentTypeDescription="Create a new document." ma:contentTypeScope="" ma:versionID="56a5e710d95de617d23403585fbddd9d">
  <xsd:schema xmlns:xsd="http://www.w3.org/2001/XMLSchema" xmlns:xs="http://www.w3.org/2001/XMLSchema" xmlns:p="http://schemas.microsoft.com/office/2006/metadata/properties" xmlns:ns2="f4bd03ad-c31b-4e3f-b2cf-78bb48fedf40" xmlns:ns3="8116b37a-5bf3-4333-bc26-0752170c26ed" targetNamespace="http://schemas.microsoft.com/office/2006/metadata/properties" ma:root="true" ma:fieldsID="cb84a89c010128036ff0d8c5f983e62a" ns2:_="" ns3:_="">
    <xsd:import namespace="f4bd03ad-c31b-4e3f-b2cf-78bb48fedf40"/>
    <xsd:import namespace="8116b37a-5bf3-4333-bc26-0752170c26e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bd03ad-c31b-4e3f-b2cf-78bb48fedf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8a2c286e-0ef1-453d-8654-e329f35afd9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16b37a-5bf3-4333-bc26-0752170c26ed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5ef763d0-313f-4f27-bad4-a40e86718c10}" ma:internalName="TaxCatchAll" ma:showField="CatchAllData" ma:web="8116b37a-5bf3-4333-bc26-0752170c26e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F64029D-89C9-49EC-A47B-746FD0E7CFB3}">
  <ds:schemaRefs>
    <ds:schemaRef ds:uri="http://schemas.microsoft.com/office/2006/metadata/properties"/>
    <ds:schemaRef ds:uri="http://schemas.microsoft.com/office/2006/documentManagement/types"/>
    <ds:schemaRef ds:uri="f4bd03ad-c31b-4e3f-b2cf-78bb48fedf40"/>
    <ds:schemaRef ds:uri="http://purl.org/dc/dcmitype/"/>
    <ds:schemaRef ds:uri="http://purl.org/dc/elements/1.1/"/>
    <ds:schemaRef ds:uri="http://schemas.openxmlformats.org/package/2006/metadata/core-properties"/>
    <ds:schemaRef ds:uri="8116b37a-5bf3-4333-bc26-0752170c26ed"/>
    <ds:schemaRef ds:uri="http://www.w3.org/XML/1998/namespace"/>
    <ds:schemaRef ds:uri="http://purl.org/dc/terms/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AAEACDDC-E4BE-434F-877C-B7A2746172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4bd03ad-c31b-4e3f-b2cf-78bb48fedf40"/>
    <ds:schemaRef ds:uri="8116b37a-5bf3-4333-bc26-0752170c26e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2829D7C-64A2-4ED7-A115-32EE31F1522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20494</TotalTime>
  <Words>196</Words>
  <Application>Microsoft Macintosh PowerPoint</Application>
  <PresentationFormat>Widescreen</PresentationFormat>
  <Paragraphs>10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Aptos Light</vt:lpstr>
      <vt:lpstr>Arial</vt:lpstr>
      <vt:lpstr>Calibri</vt:lpstr>
      <vt:lpstr>Century Gothic</vt:lpstr>
      <vt:lpstr>Poppins</vt:lpstr>
      <vt:lpstr>Sofia Pro</vt:lpstr>
      <vt:lpstr>Office Theme</vt:lpstr>
      <vt:lpstr>PowerPoint Presentation</vt:lpstr>
      <vt:lpstr>Camp Mammo | Instructions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Sidney Shackelford</cp:lastModifiedBy>
  <cp:revision>117</cp:revision>
  <cp:lastPrinted>2023-06-12T17:19:32Z</cp:lastPrinted>
  <dcterms:created xsi:type="dcterms:W3CDTF">2021-12-15T18:26:17Z</dcterms:created>
  <dcterms:modified xsi:type="dcterms:W3CDTF">2026-07-17T20:14:00Z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0x010100B9C1F7D1AA9BF543AE9CB5159916C89B</vt:lpwstr>
  </property>
</Properties>
</file>